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 id="2147483684" r:id="rId4"/>
    <p:sldMasterId id="2147483696" r:id="rId5"/>
  </p:sldMasterIdLst>
  <p:notesMasterIdLst>
    <p:notesMasterId r:id="rId57"/>
  </p:notesMasterIdLst>
  <p:sldIdLst>
    <p:sldId id="489" r:id="rId6"/>
    <p:sldId id="278" r:id="rId7"/>
    <p:sldId id="257" r:id="rId8"/>
    <p:sldId id="609" r:id="rId9"/>
    <p:sldId id="279" r:id="rId10"/>
    <p:sldId id="480" r:id="rId11"/>
    <p:sldId id="258" r:id="rId12"/>
    <p:sldId id="361" r:id="rId13"/>
    <p:sldId id="259" r:id="rId14"/>
    <p:sldId id="1175" r:id="rId15"/>
    <p:sldId id="736" r:id="rId16"/>
    <p:sldId id="260" r:id="rId17"/>
    <p:sldId id="362" r:id="rId18"/>
    <p:sldId id="281" r:id="rId19"/>
    <p:sldId id="280" r:id="rId20"/>
    <p:sldId id="364" r:id="rId21"/>
    <p:sldId id="365" r:id="rId22"/>
    <p:sldId id="366" r:id="rId23"/>
    <p:sldId id="367" r:id="rId24"/>
    <p:sldId id="368" r:id="rId25"/>
    <p:sldId id="813" r:id="rId26"/>
    <p:sldId id="1410" r:id="rId27"/>
    <p:sldId id="957" r:id="rId28"/>
    <p:sldId id="927" r:id="rId29"/>
    <p:sldId id="471" r:id="rId30"/>
    <p:sldId id="372" r:id="rId31"/>
    <p:sldId id="373" r:id="rId32"/>
    <p:sldId id="374" r:id="rId33"/>
    <p:sldId id="262" r:id="rId34"/>
    <p:sldId id="375" r:id="rId35"/>
    <p:sldId id="376" r:id="rId36"/>
    <p:sldId id="377" r:id="rId37"/>
    <p:sldId id="378" r:id="rId38"/>
    <p:sldId id="496" r:id="rId39"/>
    <p:sldId id="389" r:id="rId40"/>
    <p:sldId id="391" r:id="rId41"/>
    <p:sldId id="392" r:id="rId42"/>
    <p:sldId id="394" r:id="rId43"/>
    <p:sldId id="397" r:id="rId44"/>
    <p:sldId id="398" r:id="rId45"/>
    <p:sldId id="400" r:id="rId46"/>
    <p:sldId id="401" r:id="rId47"/>
    <p:sldId id="1266" r:id="rId48"/>
    <p:sldId id="403" r:id="rId49"/>
    <p:sldId id="406" r:id="rId50"/>
    <p:sldId id="407" r:id="rId51"/>
    <p:sldId id="408" r:id="rId52"/>
    <p:sldId id="547" r:id="rId53"/>
    <p:sldId id="536" r:id="rId54"/>
    <p:sldId id="924" r:id="rId55"/>
    <p:sldId id="384" r:id="rId56"/>
  </p:sldIdLst>
  <p:sldSz cx="9144000" cy="6858000" type="screen4x3"/>
  <p:notesSz cx="6858000" cy="9144000"/>
  <p:custDataLst>
    <p:tags r:id="rId58"/>
  </p:custDataLst>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bg1"/>
        </a:solidFill>
        <a:latin typeface="楷体_GB2312" pitchFamily="49" charset="-122"/>
        <a:ea typeface="楷体_GB2312" pitchFamily="49"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bg1"/>
        </a:solidFill>
        <a:latin typeface="楷体_GB2312" pitchFamily="49" charset="-122"/>
        <a:ea typeface="楷体_GB2312" pitchFamily="49"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bg1"/>
        </a:solidFill>
        <a:latin typeface="楷体_GB2312" pitchFamily="49" charset="-122"/>
        <a:ea typeface="楷体_GB2312" pitchFamily="49"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bg1"/>
        </a:solidFill>
        <a:latin typeface="楷体_GB2312" pitchFamily="49" charset="-122"/>
        <a:ea typeface="楷体_GB2312" pitchFamily="49"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bg1"/>
        </a:solidFill>
        <a:latin typeface="楷体_GB2312" pitchFamily="49" charset="-122"/>
        <a:ea typeface="楷体_GB2312" pitchFamily="49"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bg1"/>
        </a:solidFill>
        <a:latin typeface="楷体_GB2312" pitchFamily="49" charset="-122"/>
        <a:ea typeface="楷体_GB2312" pitchFamily="49"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bg1"/>
        </a:solidFill>
        <a:latin typeface="楷体_GB2312" pitchFamily="49" charset="-122"/>
        <a:ea typeface="楷体_GB2312" pitchFamily="49"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bg1"/>
        </a:solidFill>
        <a:latin typeface="楷体_GB2312" pitchFamily="49" charset="-122"/>
        <a:ea typeface="楷体_GB2312" pitchFamily="49"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bg1"/>
        </a:solidFill>
        <a:latin typeface="楷体_GB2312" pitchFamily="49" charset="-122"/>
        <a:ea typeface="楷体_GB2312" pitchFamily="49" charset="-122"/>
        <a:cs typeface="+mn-cs"/>
      </a:defRPr>
    </a:lvl9pPr>
  </p:defaultTextStyle>
  <p:extLst>
    <p:ext uri="{EFAFB233-063F-42B5-8137-9DF3F51BA10A}">
      <p15:sldGuideLst xmlns:p15="http://schemas.microsoft.com/office/powerpoint/2012/main">
        <p15:guide id="1" orient="horz" pos="1961" userDrawn="1">
          <p15:clr>
            <a:srgbClr val="A4A3A4"/>
          </p15:clr>
        </p15:guide>
        <p15:guide id="2" pos="572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006600"/>
    <a:srgbClr val="008000"/>
    <a:srgbClr val="66FF33"/>
    <a:srgbClr val="009900"/>
    <a:srgbClr val="0000CC"/>
    <a:srgbClr val="A50021"/>
    <a:srgbClr val="33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Objects="1" showGuides="1">
      <p:cViewPr varScale="1">
        <p:scale>
          <a:sx n="52" d="100"/>
          <a:sy n="52" d="100"/>
        </p:scale>
        <p:origin x="1138" y="38"/>
      </p:cViewPr>
      <p:guideLst>
        <p:guide orient="horz" pos="1961"/>
        <p:guide pos="5729"/>
      </p:guideLst>
    </p:cSldViewPr>
  </p:slideViewPr>
  <p:notesTextViewPr>
    <p:cViewPr>
      <p:scale>
        <a:sx n="100" d="100"/>
        <a:sy n="100" d="100"/>
      </p:scale>
      <p:origin x="0" y="0"/>
    </p:cViewPr>
  </p:notesTextViewPr>
  <p:gridSpacing cx="72010" cy="7201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tags" Target="tags/tag1.xml"/><Relationship Id="rId5" Type="http://schemas.openxmlformats.org/officeDocument/2006/relationships/slideMaster" Target="slideMasters/slideMaster5.xml"/><Relationship Id="rId61" Type="http://schemas.openxmlformats.org/officeDocument/2006/relationships/theme" Target="theme/theme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notesMaster" Target="notesMasters/notes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ECA7A7C-9547-4712-81AC-26A2189E9124}" type="doc">
      <dgm:prSet loTypeId="urn:microsoft.com/office/officeart/2005/8/layout/pyramid1#1" loCatId="pyramid" qsTypeId="urn:microsoft.com/office/officeart/2005/8/quickstyle/simple1#1" qsCatId="simple" csTypeId="urn:microsoft.com/office/officeart/2005/8/colors/accent1_2#1" csCatId="accent1" phldr="1"/>
      <dgm:spPr/>
    </dgm:pt>
    <dgm:pt modelId="{1D14AED6-4D31-4EF8-8614-B7641BB82ED4}">
      <dgm:prSet phldrT="[文本]" phldr="0" custT="1"/>
      <dgm:spPr>
        <a:solidFill>
          <a:schemeClr val="accent6">
            <a:lumMod val="75000"/>
          </a:schemeClr>
        </a:solidFill>
      </dgm:spPr>
      <dgm:t>
        <a:bodyPr vert="horz" wrap="square"/>
        <a:lstStyle/>
        <a:p>
          <a:pPr>
            <a:lnSpc>
              <a:spcPct val="100000"/>
            </a:lnSpc>
            <a:spcBef>
              <a:spcPct val="0"/>
            </a:spcBef>
            <a:spcAft>
              <a:spcPct val="35000"/>
            </a:spcAft>
          </a:pPr>
          <a:endParaRPr lang="en-US" altLang="zh-CN" sz="1100" dirty="0"/>
        </a:p>
        <a:p>
          <a:pPr>
            <a:lnSpc>
              <a:spcPct val="100000"/>
            </a:lnSpc>
            <a:spcBef>
              <a:spcPct val="0"/>
            </a:spcBef>
            <a:spcAft>
              <a:spcPct val="35000"/>
            </a:spcAft>
          </a:pPr>
          <a:endParaRPr lang="en-US" altLang="zh-CN" sz="1100" dirty="0"/>
        </a:p>
        <a:p>
          <a:pPr>
            <a:lnSpc>
              <a:spcPct val="100000"/>
            </a:lnSpc>
            <a:spcBef>
              <a:spcPct val="0"/>
            </a:spcBef>
            <a:spcAft>
              <a:spcPct val="35000"/>
            </a:spcAft>
          </a:pPr>
          <a:r>
            <a:rPr lang="zh-CN" altLang="en-US" sz="2000" b="1" dirty="0">
              <a:solidFill>
                <a:schemeClr val="bg1"/>
              </a:solidFill>
              <a:latin typeface="黑体" panose="02010609060101010101" pitchFamily="49" charset="-122"/>
              <a:ea typeface="黑体" panose="02010609060101010101" pitchFamily="49" charset="-122"/>
            </a:rPr>
            <a:t>标准</a:t>
          </a:r>
        </a:p>
      </dgm:t>
    </dgm:pt>
    <dgm:pt modelId="{1BC882D2-1D2E-42D4-B3EA-AB70CC4BC264}" type="parTrans" cxnId="{F188977F-8EE9-4494-B2A7-65BB917F8492}">
      <dgm:prSet/>
      <dgm:spPr/>
      <dgm:t>
        <a:bodyPr/>
        <a:lstStyle/>
        <a:p>
          <a:endParaRPr lang="zh-CN" altLang="en-US"/>
        </a:p>
      </dgm:t>
    </dgm:pt>
    <dgm:pt modelId="{6287D9B7-82B5-40BB-9A65-42CA99F77D7B}" type="sibTrans" cxnId="{F188977F-8EE9-4494-B2A7-65BB917F8492}">
      <dgm:prSet/>
      <dgm:spPr/>
      <dgm:t>
        <a:bodyPr/>
        <a:lstStyle/>
        <a:p>
          <a:endParaRPr lang="zh-CN" altLang="en-US"/>
        </a:p>
      </dgm:t>
    </dgm:pt>
    <dgm:pt modelId="{D1DF2EEC-75F6-4FDB-8DA4-6E22416F8EA5}">
      <dgm:prSet phldrT="[文本]" phldr="0" custT="1"/>
      <dgm:spPr>
        <a:solidFill>
          <a:schemeClr val="accent6">
            <a:lumMod val="75000"/>
          </a:schemeClr>
        </a:solidFill>
      </dgm:spPr>
      <dgm:t>
        <a:bodyPr vert="horz" wrap="square"/>
        <a:lstStyle/>
        <a:p>
          <a:pPr>
            <a:lnSpc>
              <a:spcPct val="100000"/>
            </a:lnSpc>
            <a:spcBef>
              <a:spcPct val="0"/>
            </a:spcBef>
            <a:spcAft>
              <a:spcPct val="35000"/>
            </a:spcAft>
          </a:pPr>
          <a:endParaRPr lang="en-US" altLang="zh-CN" sz="1400" b="1" dirty="0">
            <a:latin typeface="黑体" panose="02010609060101010101" pitchFamily="49" charset="-122"/>
            <a:ea typeface="黑体" panose="02010609060101010101" pitchFamily="49" charset="-122"/>
          </a:endParaRPr>
        </a:p>
        <a:p>
          <a:pPr>
            <a:lnSpc>
              <a:spcPct val="100000"/>
            </a:lnSpc>
            <a:spcBef>
              <a:spcPct val="0"/>
            </a:spcBef>
            <a:spcAft>
              <a:spcPct val="35000"/>
            </a:spcAft>
          </a:pPr>
          <a:r>
            <a:rPr lang="zh-CN" altLang="en-US" sz="2000" b="1" dirty="0">
              <a:solidFill>
                <a:schemeClr val="bg1"/>
              </a:solidFill>
              <a:latin typeface="黑体" panose="02010609060101010101" pitchFamily="49" charset="-122"/>
              <a:ea typeface="黑体" panose="02010609060101010101" pitchFamily="49" charset="-122"/>
            </a:rPr>
            <a:t>产品输出</a:t>
          </a:r>
        </a:p>
      </dgm:t>
    </dgm:pt>
    <dgm:pt modelId="{ABC0CDBA-6C98-4FED-B0DA-EA02ED9C054C}" type="parTrans" cxnId="{BDC7F403-889B-4A2A-B56C-5B60FC8DF387}">
      <dgm:prSet/>
      <dgm:spPr/>
      <dgm:t>
        <a:bodyPr/>
        <a:lstStyle/>
        <a:p>
          <a:endParaRPr lang="zh-CN" altLang="en-US"/>
        </a:p>
      </dgm:t>
    </dgm:pt>
    <dgm:pt modelId="{01B9B850-C925-4A44-9E45-825D9C9C3CC5}" type="sibTrans" cxnId="{BDC7F403-889B-4A2A-B56C-5B60FC8DF387}">
      <dgm:prSet/>
      <dgm:spPr/>
      <dgm:t>
        <a:bodyPr/>
        <a:lstStyle/>
        <a:p>
          <a:endParaRPr lang="zh-CN" altLang="en-US"/>
        </a:p>
      </dgm:t>
    </dgm:pt>
    <dgm:pt modelId="{4FECADA6-793A-4E24-B0CC-3F3DC775433F}">
      <dgm:prSet phldrT="[文本]" phldr="0" custT="1"/>
      <dgm:spPr>
        <a:solidFill>
          <a:schemeClr val="accent6">
            <a:lumMod val="75000"/>
          </a:schemeClr>
        </a:solidFill>
      </dgm:spPr>
      <dgm:t>
        <a:bodyPr vert="horz" wrap="square"/>
        <a:lstStyle/>
        <a:p>
          <a:pPr>
            <a:lnSpc>
              <a:spcPct val="100000"/>
            </a:lnSpc>
            <a:spcBef>
              <a:spcPct val="0"/>
            </a:spcBef>
            <a:spcAft>
              <a:spcPct val="35000"/>
            </a:spcAft>
          </a:pPr>
          <a:r>
            <a:rPr lang="zh-CN" altLang="en-US" sz="2400" b="1" dirty="0">
              <a:solidFill>
                <a:schemeClr val="bg1"/>
              </a:solidFill>
              <a:latin typeface="黑体" panose="02010609060101010101" pitchFamily="49" charset="-122"/>
              <a:ea typeface="黑体" panose="02010609060101010101" pitchFamily="49" charset="-122"/>
            </a:rPr>
            <a:t>能源输出</a:t>
          </a:r>
        </a:p>
      </dgm:t>
    </dgm:pt>
    <dgm:pt modelId="{5066878B-B555-4699-9C94-21EAF43B3333}" type="parTrans" cxnId="{8DB8E7C4-AD5A-49EE-B4E8-9921C498C50D}">
      <dgm:prSet/>
      <dgm:spPr/>
      <dgm:t>
        <a:bodyPr/>
        <a:lstStyle/>
        <a:p>
          <a:endParaRPr lang="zh-CN" altLang="en-US"/>
        </a:p>
      </dgm:t>
    </dgm:pt>
    <dgm:pt modelId="{AFCC11C8-6092-4E56-85F3-7B961480206F}" type="sibTrans" cxnId="{8DB8E7C4-AD5A-49EE-B4E8-9921C498C50D}">
      <dgm:prSet/>
      <dgm:spPr/>
      <dgm:t>
        <a:bodyPr/>
        <a:lstStyle/>
        <a:p>
          <a:endParaRPr lang="zh-CN" altLang="en-US"/>
        </a:p>
      </dgm:t>
    </dgm:pt>
    <dgm:pt modelId="{EC87BCFF-C9AC-43CF-ACBF-E707958B174D}" type="pres">
      <dgm:prSet presAssocID="{2ECA7A7C-9547-4712-81AC-26A2189E9124}" presName="Name0" presStyleCnt="0">
        <dgm:presLayoutVars>
          <dgm:dir/>
          <dgm:animLvl val="lvl"/>
          <dgm:resizeHandles val="exact"/>
        </dgm:presLayoutVars>
      </dgm:prSet>
      <dgm:spPr/>
    </dgm:pt>
    <dgm:pt modelId="{A0A7F9E4-4867-4C97-BC3B-B39280CAA915}" type="pres">
      <dgm:prSet presAssocID="{1D14AED6-4D31-4EF8-8614-B7641BB82ED4}" presName="Name8" presStyleCnt="0"/>
      <dgm:spPr/>
    </dgm:pt>
    <dgm:pt modelId="{F2F64DBA-A690-4A5B-9EB0-342E605D66E4}" type="pres">
      <dgm:prSet presAssocID="{1D14AED6-4D31-4EF8-8614-B7641BB82ED4}" presName="level" presStyleLbl="node1" presStyleIdx="0" presStyleCnt="3">
        <dgm:presLayoutVars>
          <dgm:chMax val="1"/>
          <dgm:bulletEnabled val="1"/>
        </dgm:presLayoutVars>
      </dgm:prSet>
      <dgm:spPr/>
    </dgm:pt>
    <dgm:pt modelId="{817D19FB-6B4F-433A-B94E-8E1A45DB9C8A}" type="pres">
      <dgm:prSet presAssocID="{1D14AED6-4D31-4EF8-8614-B7641BB82ED4}" presName="levelTx" presStyleLbl="revTx" presStyleIdx="0" presStyleCnt="0">
        <dgm:presLayoutVars>
          <dgm:chMax val="1"/>
          <dgm:bulletEnabled val="1"/>
        </dgm:presLayoutVars>
      </dgm:prSet>
      <dgm:spPr/>
    </dgm:pt>
    <dgm:pt modelId="{CECCFE59-79FC-4253-A4F8-7685C0A1652E}" type="pres">
      <dgm:prSet presAssocID="{D1DF2EEC-75F6-4FDB-8DA4-6E22416F8EA5}" presName="Name8" presStyleCnt="0"/>
      <dgm:spPr/>
    </dgm:pt>
    <dgm:pt modelId="{286AB622-A9DB-48A8-B9B1-5C5622D49B57}" type="pres">
      <dgm:prSet presAssocID="{D1DF2EEC-75F6-4FDB-8DA4-6E22416F8EA5}" presName="level" presStyleLbl="node1" presStyleIdx="1" presStyleCnt="3" custScaleX="98561">
        <dgm:presLayoutVars>
          <dgm:chMax val="1"/>
          <dgm:bulletEnabled val="1"/>
        </dgm:presLayoutVars>
      </dgm:prSet>
      <dgm:spPr/>
    </dgm:pt>
    <dgm:pt modelId="{04F668CB-2C87-487A-B87B-1CA4CF812EDE}" type="pres">
      <dgm:prSet presAssocID="{D1DF2EEC-75F6-4FDB-8DA4-6E22416F8EA5}" presName="levelTx" presStyleLbl="revTx" presStyleIdx="0" presStyleCnt="0">
        <dgm:presLayoutVars>
          <dgm:chMax val="1"/>
          <dgm:bulletEnabled val="1"/>
        </dgm:presLayoutVars>
      </dgm:prSet>
      <dgm:spPr/>
    </dgm:pt>
    <dgm:pt modelId="{3AFE9741-1177-4DFC-83F1-AC6948E2064D}" type="pres">
      <dgm:prSet presAssocID="{4FECADA6-793A-4E24-B0CC-3F3DC775433F}" presName="Name8" presStyleCnt="0"/>
      <dgm:spPr/>
    </dgm:pt>
    <dgm:pt modelId="{96EE774D-5F11-4AD5-808B-909AF82686D0}" type="pres">
      <dgm:prSet presAssocID="{4FECADA6-793A-4E24-B0CC-3F3DC775433F}" presName="level" presStyleLbl="node1" presStyleIdx="2" presStyleCnt="3">
        <dgm:presLayoutVars>
          <dgm:chMax val="1"/>
          <dgm:bulletEnabled val="1"/>
        </dgm:presLayoutVars>
      </dgm:prSet>
      <dgm:spPr/>
    </dgm:pt>
    <dgm:pt modelId="{9360BE8F-AF79-469C-9208-061A63E099F6}" type="pres">
      <dgm:prSet presAssocID="{4FECADA6-793A-4E24-B0CC-3F3DC775433F}" presName="levelTx" presStyleLbl="revTx" presStyleIdx="0" presStyleCnt="0">
        <dgm:presLayoutVars>
          <dgm:chMax val="1"/>
          <dgm:bulletEnabled val="1"/>
        </dgm:presLayoutVars>
      </dgm:prSet>
      <dgm:spPr/>
    </dgm:pt>
  </dgm:ptLst>
  <dgm:cxnLst>
    <dgm:cxn modelId="{BDC7F403-889B-4A2A-B56C-5B60FC8DF387}" srcId="{2ECA7A7C-9547-4712-81AC-26A2189E9124}" destId="{D1DF2EEC-75F6-4FDB-8DA4-6E22416F8EA5}" srcOrd="1" destOrd="0" parTransId="{ABC0CDBA-6C98-4FED-B0DA-EA02ED9C054C}" sibTransId="{01B9B850-C925-4A44-9E45-825D9C9C3CC5}"/>
    <dgm:cxn modelId="{14A53F38-0B20-44E9-BC38-97D32D87B0BE}" type="presOf" srcId="{4FECADA6-793A-4E24-B0CC-3F3DC775433F}" destId="{96EE774D-5F11-4AD5-808B-909AF82686D0}" srcOrd="0" destOrd="0" presId="urn:microsoft.com/office/officeart/2005/8/layout/pyramid1#1"/>
    <dgm:cxn modelId="{1AB7A93B-F0A5-4F91-AEFB-135B699BBDD4}" type="presOf" srcId="{1D14AED6-4D31-4EF8-8614-B7641BB82ED4}" destId="{817D19FB-6B4F-433A-B94E-8E1A45DB9C8A}" srcOrd="1" destOrd="0" presId="urn:microsoft.com/office/officeart/2005/8/layout/pyramid1#1"/>
    <dgm:cxn modelId="{76C14E47-C6FF-4E05-8B91-E50FEBD284D4}" type="presOf" srcId="{2ECA7A7C-9547-4712-81AC-26A2189E9124}" destId="{EC87BCFF-C9AC-43CF-ACBF-E707958B174D}" srcOrd="0" destOrd="0" presId="urn:microsoft.com/office/officeart/2005/8/layout/pyramid1#1"/>
    <dgm:cxn modelId="{F188977F-8EE9-4494-B2A7-65BB917F8492}" srcId="{2ECA7A7C-9547-4712-81AC-26A2189E9124}" destId="{1D14AED6-4D31-4EF8-8614-B7641BB82ED4}" srcOrd="0" destOrd="0" parTransId="{1BC882D2-1D2E-42D4-B3EA-AB70CC4BC264}" sibTransId="{6287D9B7-82B5-40BB-9A65-42CA99F77D7B}"/>
    <dgm:cxn modelId="{3901E7B9-46C0-4EA9-BC7B-5DA320D8886C}" type="presOf" srcId="{1D14AED6-4D31-4EF8-8614-B7641BB82ED4}" destId="{F2F64DBA-A690-4A5B-9EB0-342E605D66E4}" srcOrd="0" destOrd="0" presId="urn:microsoft.com/office/officeart/2005/8/layout/pyramid1#1"/>
    <dgm:cxn modelId="{8DB8E7C4-AD5A-49EE-B4E8-9921C498C50D}" srcId="{2ECA7A7C-9547-4712-81AC-26A2189E9124}" destId="{4FECADA6-793A-4E24-B0CC-3F3DC775433F}" srcOrd="2" destOrd="0" parTransId="{5066878B-B555-4699-9C94-21EAF43B3333}" sibTransId="{AFCC11C8-6092-4E56-85F3-7B961480206F}"/>
    <dgm:cxn modelId="{8E4510C7-74C6-4462-A1F3-43BEEF3AFD3A}" type="presOf" srcId="{D1DF2EEC-75F6-4FDB-8DA4-6E22416F8EA5}" destId="{286AB622-A9DB-48A8-B9B1-5C5622D49B57}" srcOrd="0" destOrd="0" presId="urn:microsoft.com/office/officeart/2005/8/layout/pyramid1#1"/>
    <dgm:cxn modelId="{9B3F84E9-9D4B-4DD3-A891-436874F90A98}" type="presOf" srcId="{D1DF2EEC-75F6-4FDB-8DA4-6E22416F8EA5}" destId="{04F668CB-2C87-487A-B87B-1CA4CF812EDE}" srcOrd="1" destOrd="0" presId="urn:microsoft.com/office/officeart/2005/8/layout/pyramid1#1"/>
    <dgm:cxn modelId="{4243D0EB-0C6A-4BC4-BC25-9CCA9771BCEA}" type="presOf" srcId="{4FECADA6-793A-4E24-B0CC-3F3DC775433F}" destId="{9360BE8F-AF79-469C-9208-061A63E099F6}" srcOrd="1" destOrd="0" presId="urn:microsoft.com/office/officeart/2005/8/layout/pyramid1#1"/>
    <dgm:cxn modelId="{6469DB34-0101-4709-AD98-D3A35A5982AE}" type="presParOf" srcId="{EC87BCFF-C9AC-43CF-ACBF-E707958B174D}" destId="{A0A7F9E4-4867-4C97-BC3B-B39280CAA915}" srcOrd="0" destOrd="0" presId="urn:microsoft.com/office/officeart/2005/8/layout/pyramid1#1"/>
    <dgm:cxn modelId="{BBC782E6-A0DE-4188-A148-878193D6C41F}" type="presParOf" srcId="{A0A7F9E4-4867-4C97-BC3B-B39280CAA915}" destId="{F2F64DBA-A690-4A5B-9EB0-342E605D66E4}" srcOrd="0" destOrd="0" presId="urn:microsoft.com/office/officeart/2005/8/layout/pyramid1#1"/>
    <dgm:cxn modelId="{D7A5A43C-2611-406C-9EE7-6F88D8C61406}" type="presParOf" srcId="{A0A7F9E4-4867-4C97-BC3B-B39280CAA915}" destId="{817D19FB-6B4F-433A-B94E-8E1A45DB9C8A}" srcOrd="1" destOrd="0" presId="urn:microsoft.com/office/officeart/2005/8/layout/pyramid1#1"/>
    <dgm:cxn modelId="{03E1375D-9646-410F-8E01-DA63BDBA2CA0}" type="presParOf" srcId="{EC87BCFF-C9AC-43CF-ACBF-E707958B174D}" destId="{CECCFE59-79FC-4253-A4F8-7685C0A1652E}" srcOrd="1" destOrd="0" presId="urn:microsoft.com/office/officeart/2005/8/layout/pyramid1#1"/>
    <dgm:cxn modelId="{2AF18215-F5C3-48C5-ABDD-0C8B09EC0DB9}" type="presParOf" srcId="{CECCFE59-79FC-4253-A4F8-7685C0A1652E}" destId="{286AB622-A9DB-48A8-B9B1-5C5622D49B57}" srcOrd="0" destOrd="0" presId="urn:microsoft.com/office/officeart/2005/8/layout/pyramid1#1"/>
    <dgm:cxn modelId="{2D05F3D0-9044-4A64-8028-1795C50E62BB}" type="presParOf" srcId="{CECCFE59-79FC-4253-A4F8-7685C0A1652E}" destId="{04F668CB-2C87-487A-B87B-1CA4CF812EDE}" srcOrd="1" destOrd="0" presId="urn:microsoft.com/office/officeart/2005/8/layout/pyramid1#1"/>
    <dgm:cxn modelId="{3C49D065-861E-449D-8B21-1AEFC42FD36C}" type="presParOf" srcId="{EC87BCFF-C9AC-43CF-ACBF-E707958B174D}" destId="{3AFE9741-1177-4DFC-83F1-AC6948E2064D}" srcOrd="2" destOrd="0" presId="urn:microsoft.com/office/officeart/2005/8/layout/pyramid1#1"/>
    <dgm:cxn modelId="{594815B2-4E3E-4C1D-B17E-AE430A52ACEE}" type="presParOf" srcId="{3AFE9741-1177-4DFC-83F1-AC6948E2064D}" destId="{96EE774D-5F11-4AD5-808B-909AF82686D0}" srcOrd="0" destOrd="0" presId="urn:microsoft.com/office/officeart/2005/8/layout/pyramid1#1"/>
    <dgm:cxn modelId="{0C792BDC-B78C-4A25-AA76-96E55F127926}" type="presParOf" srcId="{3AFE9741-1177-4DFC-83F1-AC6948E2064D}" destId="{9360BE8F-AF79-469C-9208-061A63E099F6}" srcOrd="1" destOrd="0" presId="urn:microsoft.com/office/officeart/2005/8/layout/pyramid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CA7A7C-9547-4712-81AC-26A2189E9124}" type="doc">
      <dgm:prSet loTypeId="urn:microsoft.com/office/officeart/2005/8/layout/pyramid1#2" loCatId="pyramid" qsTypeId="urn:microsoft.com/office/officeart/2005/8/quickstyle/simple1#2" qsCatId="simple" csTypeId="urn:microsoft.com/office/officeart/2005/8/colors/accent1_2#2" csCatId="accent1" phldr="1"/>
      <dgm:spPr/>
    </dgm:pt>
    <dgm:pt modelId="{1D14AED6-4D31-4EF8-8614-B7641BB82ED4}">
      <dgm:prSet phldrT="[文本]" phldr="0" custT="1"/>
      <dgm:spPr>
        <a:solidFill>
          <a:schemeClr val="accent6">
            <a:lumMod val="75000"/>
          </a:schemeClr>
        </a:solidFill>
      </dgm:spPr>
      <dgm:t>
        <a:bodyPr vert="horz" wrap="square"/>
        <a:lstStyle/>
        <a:p>
          <a:pPr>
            <a:lnSpc>
              <a:spcPct val="100000"/>
            </a:lnSpc>
            <a:spcBef>
              <a:spcPct val="0"/>
            </a:spcBef>
            <a:spcAft>
              <a:spcPct val="35000"/>
            </a:spcAft>
          </a:pPr>
          <a:endParaRPr lang="en-US" altLang="zh-CN" sz="1100" dirty="0"/>
        </a:p>
        <a:p>
          <a:pPr>
            <a:lnSpc>
              <a:spcPct val="100000"/>
            </a:lnSpc>
            <a:spcBef>
              <a:spcPct val="0"/>
            </a:spcBef>
            <a:spcAft>
              <a:spcPct val="35000"/>
            </a:spcAft>
          </a:pPr>
          <a:endParaRPr lang="en-US" altLang="zh-CN" sz="1100" dirty="0"/>
        </a:p>
        <a:p>
          <a:pPr>
            <a:lnSpc>
              <a:spcPct val="100000"/>
            </a:lnSpc>
            <a:spcBef>
              <a:spcPct val="0"/>
            </a:spcBef>
            <a:spcAft>
              <a:spcPct val="35000"/>
            </a:spcAft>
          </a:pPr>
          <a:r>
            <a:rPr lang="zh-CN" altLang="en-US" sz="2000" b="1" dirty="0">
              <a:solidFill>
                <a:schemeClr val="bg1"/>
              </a:solidFill>
              <a:latin typeface="黑体" panose="02010609060101010101" pitchFamily="49" charset="-122"/>
              <a:ea typeface="黑体" panose="02010609060101010101" pitchFamily="49" charset="-122"/>
            </a:rPr>
            <a:t>标准</a:t>
          </a:r>
        </a:p>
      </dgm:t>
    </dgm:pt>
    <dgm:pt modelId="{1BC882D2-1D2E-42D4-B3EA-AB70CC4BC264}" type="parTrans" cxnId="{66F6ABAB-83FA-44C9-BCC1-0E38C87FF174}">
      <dgm:prSet/>
      <dgm:spPr/>
      <dgm:t>
        <a:bodyPr/>
        <a:lstStyle/>
        <a:p>
          <a:endParaRPr lang="zh-CN" altLang="en-US"/>
        </a:p>
      </dgm:t>
    </dgm:pt>
    <dgm:pt modelId="{6287D9B7-82B5-40BB-9A65-42CA99F77D7B}" type="sibTrans" cxnId="{66F6ABAB-83FA-44C9-BCC1-0E38C87FF174}">
      <dgm:prSet/>
      <dgm:spPr/>
      <dgm:t>
        <a:bodyPr/>
        <a:lstStyle/>
        <a:p>
          <a:endParaRPr lang="zh-CN" altLang="en-US"/>
        </a:p>
      </dgm:t>
    </dgm:pt>
    <dgm:pt modelId="{D1DF2EEC-75F6-4FDB-8DA4-6E22416F8EA5}">
      <dgm:prSet phldrT="[文本]" phldr="0" custT="1"/>
      <dgm:spPr>
        <a:solidFill>
          <a:schemeClr val="accent6">
            <a:lumMod val="75000"/>
          </a:schemeClr>
        </a:solidFill>
      </dgm:spPr>
      <dgm:t>
        <a:bodyPr vert="horz" wrap="square"/>
        <a:lstStyle/>
        <a:p>
          <a:pPr>
            <a:lnSpc>
              <a:spcPct val="100000"/>
            </a:lnSpc>
            <a:spcBef>
              <a:spcPct val="0"/>
            </a:spcBef>
            <a:spcAft>
              <a:spcPct val="35000"/>
            </a:spcAft>
          </a:pPr>
          <a:endParaRPr lang="en-US" altLang="zh-CN" sz="1400" b="1" dirty="0">
            <a:latin typeface="黑体" panose="02010609060101010101" pitchFamily="49" charset="-122"/>
            <a:ea typeface="黑体" panose="02010609060101010101" pitchFamily="49" charset="-122"/>
          </a:endParaRPr>
        </a:p>
        <a:p>
          <a:pPr>
            <a:lnSpc>
              <a:spcPct val="100000"/>
            </a:lnSpc>
            <a:spcBef>
              <a:spcPct val="0"/>
            </a:spcBef>
            <a:spcAft>
              <a:spcPct val="35000"/>
            </a:spcAft>
          </a:pPr>
          <a:r>
            <a:rPr lang="zh-CN" altLang="en-US" sz="2000" b="1" dirty="0">
              <a:solidFill>
                <a:schemeClr val="bg1"/>
              </a:solidFill>
              <a:latin typeface="黑体" panose="02010609060101010101" pitchFamily="49" charset="-122"/>
              <a:ea typeface="黑体" panose="02010609060101010101" pitchFamily="49" charset="-122"/>
            </a:rPr>
            <a:t>产品输出</a:t>
          </a:r>
        </a:p>
      </dgm:t>
    </dgm:pt>
    <dgm:pt modelId="{ABC0CDBA-6C98-4FED-B0DA-EA02ED9C054C}" type="parTrans" cxnId="{3F632BBA-BB53-4065-82F0-917EC529B7BF}">
      <dgm:prSet/>
      <dgm:spPr/>
      <dgm:t>
        <a:bodyPr/>
        <a:lstStyle/>
        <a:p>
          <a:endParaRPr lang="zh-CN" altLang="en-US"/>
        </a:p>
      </dgm:t>
    </dgm:pt>
    <dgm:pt modelId="{01B9B850-C925-4A44-9E45-825D9C9C3CC5}" type="sibTrans" cxnId="{3F632BBA-BB53-4065-82F0-917EC529B7BF}">
      <dgm:prSet/>
      <dgm:spPr/>
      <dgm:t>
        <a:bodyPr/>
        <a:lstStyle/>
        <a:p>
          <a:endParaRPr lang="zh-CN" altLang="en-US"/>
        </a:p>
      </dgm:t>
    </dgm:pt>
    <dgm:pt modelId="{4FECADA6-793A-4E24-B0CC-3F3DC775433F}">
      <dgm:prSet phldrT="[文本]" phldr="0" custT="1"/>
      <dgm:spPr>
        <a:solidFill>
          <a:schemeClr val="accent6">
            <a:lumMod val="75000"/>
          </a:schemeClr>
        </a:solidFill>
      </dgm:spPr>
      <dgm:t>
        <a:bodyPr vert="horz" wrap="square"/>
        <a:lstStyle/>
        <a:p>
          <a:pPr>
            <a:lnSpc>
              <a:spcPct val="100000"/>
            </a:lnSpc>
            <a:spcBef>
              <a:spcPct val="0"/>
            </a:spcBef>
            <a:spcAft>
              <a:spcPct val="35000"/>
            </a:spcAft>
          </a:pPr>
          <a:r>
            <a:rPr lang="zh-CN" altLang="en-US" sz="2400" b="1" dirty="0">
              <a:solidFill>
                <a:schemeClr val="bg1"/>
              </a:solidFill>
              <a:latin typeface="黑体" panose="02010609060101010101" pitchFamily="49" charset="-122"/>
              <a:ea typeface="黑体" panose="02010609060101010101" pitchFamily="49" charset="-122"/>
            </a:rPr>
            <a:t>能源输出</a:t>
          </a:r>
        </a:p>
      </dgm:t>
    </dgm:pt>
    <dgm:pt modelId="{5066878B-B555-4699-9C94-21EAF43B3333}" type="parTrans" cxnId="{A672EAE2-5739-4873-9E0B-853077E2DC0B}">
      <dgm:prSet/>
      <dgm:spPr/>
      <dgm:t>
        <a:bodyPr/>
        <a:lstStyle/>
        <a:p>
          <a:endParaRPr lang="zh-CN" altLang="en-US"/>
        </a:p>
      </dgm:t>
    </dgm:pt>
    <dgm:pt modelId="{AFCC11C8-6092-4E56-85F3-7B961480206F}" type="sibTrans" cxnId="{A672EAE2-5739-4873-9E0B-853077E2DC0B}">
      <dgm:prSet/>
      <dgm:spPr/>
      <dgm:t>
        <a:bodyPr/>
        <a:lstStyle/>
        <a:p>
          <a:endParaRPr lang="zh-CN" altLang="en-US"/>
        </a:p>
      </dgm:t>
    </dgm:pt>
    <dgm:pt modelId="{EC87BCFF-C9AC-43CF-ACBF-E707958B174D}" type="pres">
      <dgm:prSet presAssocID="{2ECA7A7C-9547-4712-81AC-26A2189E9124}" presName="Name0" presStyleCnt="0">
        <dgm:presLayoutVars>
          <dgm:dir/>
          <dgm:animLvl val="lvl"/>
          <dgm:resizeHandles val="exact"/>
        </dgm:presLayoutVars>
      </dgm:prSet>
      <dgm:spPr/>
    </dgm:pt>
    <dgm:pt modelId="{A0A7F9E4-4867-4C97-BC3B-B39280CAA915}" type="pres">
      <dgm:prSet presAssocID="{1D14AED6-4D31-4EF8-8614-B7641BB82ED4}" presName="Name8" presStyleCnt="0"/>
      <dgm:spPr/>
    </dgm:pt>
    <dgm:pt modelId="{F2F64DBA-A690-4A5B-9EB0-342E605D66E4}" type="pres">
      <dgm:prSet presAssocID="{1D14AED6-4D31-4EF8-8614-B7641BB82ED4}" presName="level" presStyleLbl="node1" presStyleIdx="0" presStyleCnt="3">
        <dgm:presLayoutVars>
          <dgm:chMax val="1"/>
          <dgm:bulletEnabled val="1"/>
        </dgm:presLayoutVars>
      </dgm:prSet>
      <dgm:spPr/>
    </dgm:pt>
    <dgm:pt modelId="{817D19FB-6B4F-433A-B94E-8E1A45DB9C8A}" type="pres">
      <dgm:prSet presAssocID="{1D14AED6-4D31-4EF8-8614-B7641BB82ED4}" presName="levelTx" presStyleLbl="revTx" presStyleIdx="0" presStyleCnt="0">
        <dgm:presLayoutVars>
          <dgm:chMax val="1"/>
          <dgm:bulletEnabled val="1"/>
        </dgm:presLayoutVars>
      </dgm:prSet>
      <dgm:spPr/>
    </dgm:pt>
    <dgm:pt modelId="{CECCFE59-79FC-4253-A4F8-7685C0A1652E}" type="pres">
      <dgm:prSet presAssocID="{D1DF2EEC-75F6-4FDB-8DA4-6E22416F8EA5}" presName="Name8" presStyleCnt="0"/>
      <dgm:spPr/>
    </dgm:pt>
    <dgm:pt modelId="{286AB622-A9DB-48A8-B9B1-5C5622D49B57}" type="pres">
      <dgm:prSet presAssocID="{D1DF2EEC-75F6-4FDB-8DA4-6E22416F8EA5}" presName="level" presStyleLbl="node1" presStyleIdx="1" presStyleCnt="3" custScaleX="98561">
        <dgm:presLayoutVars>
          <dgm:chMax val="1"/>
          <dgm:bulletEnabled val="1"/>
        </dgm:presLayoutVars>
      </dgm:prSet>
      <dgm:spPr/>
    </dgm:pt>
    <dgm:pt modelId="{04F668CB-2C87-487A-B87B-1CA4CF812EDE}" type="pres">
      <dgm:prSet presAssocID="{D1DF2EEC-75F6-4FDB-8DA4-6E22416F8EA5}" presName="levelTx" presStyleLbl="revTx" presStyleIdx="0" presStyleCnt="0">
        <dgm:presLayoutVars>
          <dgm:chMax val="1"/>
          <dgm:bulletEnabled val="1"/>
        </dgm:presLayoutVars>
      </dgm:prSet>
      <dgm:spPr/>
    </dgm:pt>
    <dgm:pt modelId="{3AFE9741-1177-4DFC-83F1-AC6948E2064D}" type="pres">
      <dgm:prSet presAssocID="{4FECADA6-793A-4E24-B0CC-3F3DC775433F}" presName="Name8" presStyleCnt="0"/>
      <dgm:spPr/>
    </dgm:pt>
    <dgm:pt modelId="{96EE774D-5F11-4AD5-808B-909AF82686D0}" type="pres">
      <dgm:prSet presAssocID="{4FECADA6-793A-4E24-B0CC-3F3DC775433F}" presName="level" presStyleLbl="node1" presStyleIdx="2" presStyleCnt="3">
        <dgm:presLayoutVars>
          <dgm:chMax val="1"/>
          <dgm:bulletEnabled val="1"/>
        </dgm:presLayoutVars>
      </dgm:prSet>
      <dgm:spPr/>
    </dgm:pt>
    <dgm:pt modelId="{9360BE8F-AF79-469C-9208-061A63E099F6}" type="pres">
      <dgm:prSet presAssocID="{4FECADA6-793A-4E24-B0CC-3F3DC775433F}" presName="levelTx" presStyleLbl="revTx" presStyleIdx="0" presStyleCnt="0">
        <dgm:presLayoutVars>
          <dgm:chMax val="1"/>
          <dgm:bulletEnabled val="1"/>
        </dgm:presLayoutVars>
      </dgm:prSet>
      <dgm:spPr/>
    </dgm:pt>
  </dgm:ptLst>
  <dgm:cxnLst>
    <dgm:cxn modelId="{4FF77544-D108-493C-ABD3-F8D062A815D4}" type="presOf" srcId="{1D14AED6-4D31-4EF8-8614-B7641BB82ED4}" destId="{817D19FB-6B4F-433A-B94E-8E1A45DB9C8A}" srcOrd="1" destOrd="0" presId="urn:microsoft.com/office/officeart/2005/8/layout/pyramid1#2"/>
    <dgm:cxn modelId="{07544F69-989D-4FF7-B414-7678379C3EC7}" type="presOf" srcId="{4FECADA6-793A-4E24-B0CC-3F3DC775433F}" destId="{96EE774D-5F11-4AD5-808B-909AF82686D0}" srcOrd="0" destOrd="0" presId="urn:microsoft.com/office/officeart/2005/8/layout/pyramid1#2"/>
    <dgm:cxn modelId="{FE905873-E0A6-4B25-975F-1E9902BBBFBF}" type="presOf" srcId="{2ECA7A7C-9547-4712-81AC-26A2189E9124}" destId="{EC87BCFF-C9AC-43CF-ACBF-E707958B174D}" srcOrd="0" destOrd="0" presId="urn:microsoft.com/office/officeart/2005/8/layout/pyramid1#2"/>
    <dgm:cxn modelId="{CAD7B686-2784-4877-97A1-4BE14BB0838F}" type="presOf" srcId="{D1DF2EEC-75F6-4FDB-8DA4-6E22416F8EA5}" destId="{04F668CB-2C87-487A-B87B-1CA4CF812EDE}" srcOrd="1" destOrd="0" presId="urn:microsoft.com/office/officeart/2005/8/layout/pyramid1#2"/>
    <dgm:cxn modelId="{422B868C-FA6A-416C-8ACF-2CC2E7FE4A9A}" type="presOf" srcId="{4FECADA6-793A-4E24-B0CC-3F3DC775433F}" destId="{9360BE8F-AF79-469C-9208-061A63E099F6}" srcOrd="1" destOrd="0" presId="urn:microsoft.com/office/officeart/2005/8/layout/pyramid1#2"/>
    <dgm:cxn modelId="{0F3EDF98-BE6E-41EF-932B-2F23AE4298EF}" type="presOf" srcId="{1D14AED6-4D31-4EF8-8614-B7641BB82ED4}" destId="{F2F64DBA-A690-4A5B-9EB0-342E605D66E4}" srcOrd="0" destOrd="0" presId="urn:microsoft.com/office/officeart/2005/8/layout/pyramid1#2"/>
    <dgm:cxn modelId="{66F6ABAB-83FA-44C9-BCC1-0E38C87FF174}" srcId="{2ECA7A7C-9547-4712-81AC-26A2189E9124}" destId="{1D14AED6-4D31-4EF8-8614-B7641BB82ED4}" srcOrd="0" destOrd="0" parTransId="{1BC882D2-1D2E-42D4-B3EA-AB70CC4BC264}" sibTransId="{6287D9B7-82B5-40BB-9A65-42CA99F77D7B}"/>
    <dgm:cxn modelId="{3F632BBA-BB53-4065-82F0-917EC529B7BF}" srcId="{2ECA7A7C-9547-4712-81AC-26A2189E9124}" destId="{D1DF2EEC-75F6-4FDB-8DA4-6E22416F8EA5}" srcOrd="1" destOrd="0" parTransId="{ABC0CDBA-6C98-4FED-B0DA-EA02ED9C054C}" sibTransId="{01B9B850-C925-4A44-9E45-825D9C9C3CC5}"/>
    <dgm:cxn modelId="{A672EAE2-5739-4873-9E0B-853077E2DC0B}" srcId="{2ECA7A7C-9547-4712-81AC-26A2189E9124}" destId="{4FECADA6-793A-4E24-B0CC-3F3DC775433F}" srcOrd="2" destOrd="0" parTransId="{5066878B-B555-4699-9C94-21EAF43B3333}" sibTransId="{AFCC11C8-6092-4E56-85F3-7B961480206F}"/>
    <dgm:cxn modelId="{F0E94FE3-2C8E-4FBC-90D2-DA35CDE4DCEA}" type="presOf" srcId="{D1DF2EEC-75F6-4FDB-8DA4-6E22416F8EA5}" destId="{286AB622-A9DB-48A8-B9B1-5C5622D49B57}" srcOrd="0" destOrd="0" presId="urn:microsoft.com/office/officeart/2005/8/layout/pyramid1#2"/>
    <dgm:cxn modelId="{29A8BD4C-634A-4FDD-A238-05D7EFFBB4DA}" type="presParOf" srcId="{EC87BCFF-C9AC-43CF-ACBF-E707958B174D}" destId="{A0A7F9E4-4867-4C97-BC3B-B39280CAA915}" srcOrd="0" destOrd="0" presId="urn:microsoft.com/office/officeart/2005/8/layout/pyramid1#2"/>
    <dgm:cxn modelId="{F5C9BD92-FC0D-4D26-ADB8-707CDC6B3476}" type="presParOf" srcId="{A0A7F9E4-4867-4C97-BC3B-B39280CAA915}" destId="{F2F64DBA-A690-4A5B-9EB0-342E605D66E4}" srcOrd="0" destOrd="0" presId="urn:microsoft.com/office/officeart/2005/8/layout/pyramid1#2"/>
    <dgm:cxn modelId="{3B9BD75B-BF78-4D77-BE32-F27B1441CE80}" type="presParOf" srcId="{A0A7F9E4-4867-4C97-BC3B-B39280CAA915}" destId="{817D19FB-6B4F-433A-B94E-8E1A45DB9C8A}" srcOrd="1" destOrd="0" presId="urn:microsoft.com/office/officeart/2005/8/layout/pyramid1#2"/>
    <dgm:cxn modelId="{7F82FB5A-02A2-4CDE-BDD6-1B505766E1F2}" type="presParOf" srcId="{EC87BCFF-C9AC-43CF-ACBF-E707958B174D}" destId="{CECCFE59-79FC-4253-A4F8-7685C0A1652E}" srcOrd="1" destOrd="0" presId="urn:microsoft.com/office/officeart/2005/8/layout/pyramid1#2"/>
    <dgm:cxn modelId="{47AFCA5E-0350-4120-B907-208C77E63343}" type="presParOf" srcId="{CECCFE59-79FC-4253-A4F8-7685C0A1652E}" destId="{286AB622-A9DB-48A8-B9B1-5C5622D49B57}" srcOrd="0" destOrd="0" presId="urn:microsoft.com/office/officeart/2005/8/layout/pyramid1#2"/>
    <dgm:cxn modelId="{FF58809C-6B27-4C18-A853-A3D6FB34EE7D}" type="presParOf" srcId="{CECCFE59-79FC-4253-A4F8-7685C0A1652E}" destId="{04F668CB-2C87-487A-B87B-1CA4CF812EDE}" srcOrd="1" destOrd="0" presId="urn:microsoft.com/office/officeart/2005/8/layout/pyramid1#2"/>
    <dgm:cxn modelId="{FB0744E0-CE84-4DE0-A209-9AA4589A1C82}" type="presParOf" srcId="{EC87BCFF-C9AC-43CF-ACBF-E707958B174D}" destId="{3AFE9741-1177-4DFC-83F1-AC6948E2064D}" srcOrd="2" destOrd="0" presId="urn:microsoft.com/office/officeart/2005/8/layout/pyramid1#2"/>
    <dgm:cxn modelId="{D228A4D5-0075-4FFC-B2EC-333ACFD5EE90}" type="presParOf" srcId="{3AFE9741-1177-4DFC-83F1-AC6948E2064D}" destId="{96EE774D-5F11-4AD5-808B-909AF82686D0}" srcOrd="0" destOrd="0" presId="urn:microsoft.com/office/officeart/2005/8/layout/pyramid1#2"/>
    <dgm:cxn modelId="{DD62BE98-A825-4658-8AE8-2E0BE271276A}" type="presParOf" srcId="{3AFE9741-1177-4DFC-83F1-AC6948E2064D}" destId="{9360BE8F-AF79-469C-9208-061A63E099F6}" srcOrd="1" destOrd="0" presId="urn:microsoft.com/office/officeart/2005/8/layout/pyramid1#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F64DBA-A690-4A5B-9EB0-342E605D66E4}">
      <dsp:nvSpPr>
        <dsp:cNvPr id="0" name=""/>
        <dsp:cNvSpPr/>
      </dsp:nvSpPr>
      <dsp:spPr bwMode="white">
        <a:xfrm>
          <a:off x="804968" y="0"/>
          <a:ext cx="804968" cy="780838"/>
        </a:xfrm>
        <a:prstGeom prst="trapezoid">
          <a:avLst>
            <a:gd name="adj" fmla="val 51545"/>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100000"/>
            </a:lnSpc>
            <a:spcBef>
              <a:spcPct val="0"/>
            </a:spcBef>
            <a:spcAft>
              <a:spcPct val="35000"/>
            </a:spcAft>
            <a:buNone/>
          </a:pPr>
          <a:endParaRPr lang="en-US" altLang="zh-CN" sz="1100" kern="1200" dirty="0"/>
        </a:p>
        <a:p>
          <a:pPr marL="0" lvl="0" indent="0" algn="ctr" defTabSz="488950">
            <a:lnSpc>
              <a:spcPct val="100000"/>
            </a:lnSpc>
            <a:spcBef>
              <a:spcPct val="0"/>
            </a:spcBef>
            <a:spcAft>
              <a:spcPct val="35000"/>
            </a:spcAft>
            <a:buNone/>
          </a:pPr>
          <a:endParaRPr lang="en-US" altLang="zh-CN" sz="1100" kern="1200" dirty="0"/>
        </a:p>
        <a:p>
          <a:pPr marL="0" lvl="0" indent="0" algn="ctr" defTabSz="488950">
            <a:lnSpc>
              <a:spcPct val="100000"/>
            </a:lnSpc>
            <a:spcBef>
              <a:spcPct val="0"/>
            </a:spcBef>
            <a:spcAft>
              <a:spcPct val="35000"/>
            </a:spcAft>
            <a:buNone/>
          </a:pPr>
          <a:r>
            <a:rPr lang="zh-CN" altLang="en-US" sz="2000" b="1" kern="1200" dirty="0">
              <a:solidFill>
                <a:schemeClr val="bg1"/>
              </a:solidFill>
              <a:latin typeface="黑体" panose="02010609060101010101" pitchFamily="49" charset="-122"/>
              <a:ea typeface="黑体" panose="02010609060101010101" pitchFamily="49" charset="-122"/>
            </a:rPr>
            <a:t>标准</a:t>
          </a:r>
        </a:p>
      </dsp:txBody>
      <dsp:txXfrm>
        <a:off x="804968" y="0"/>
        <a:ext cx="804968" cy="780838"/>
      </dsp:txXfrm>
    </dsp:sp>
    <dsp:sp modelId="{286AB622-A9DB-48A8-B9B1-5C5622D49B57}">
      <dsp:nvSpPr>
        <dsp:cNvPr id="0" name=""/>
        <dsp:cNvSpPr/>
      </dsp:nvSpPr>
      <dsp:spPr bwMode="white">
        <a:xfrm>
          <a:off x="414067" y="780838"/>
          <a:ext cx="1586769" cy="780838"/>
        </a:xfrm>
        <a:prstGeom prst="trapezoid">
          <a:avLst>
            <a:gd name="adj" fmla="val 51545"/>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100000"/>
            </a:lnSpc>
            <a:spcBef>
              <a:spcPct val="0"/>
            </a:spcBef>
            <a:spcAft>
              <a:spcPct val="35000"/>
            </a:spcAft>
            <a:buNone/>
          </a:pPr>
          <a:endParaRPr lang="en-US" altLang="zh-CN" sz="1400" b="1" kern="1200" dirty="0">
            <a:latin typeface="黑体" panose="02010609060101010101" pitchFamily="49" charset="-122"/>
            <a:ea typeface="黑体" panose="02010609060101010101" pitchFamily="49" charset="-122"/>
          </a:endParaRPr>
        </a:p>
        <a:p>
          <a:pPr marL="0" lvl="0" indent="0" algn="ctr" defTabSz="622300">
            <a:lnSpc>
              <a:spcPct val="100000"/>
            </a:lnSpc>
            <a:spcBef>
              <a:spcPct val="0"/>
            </a:spcBef>
            <a:spcAft>
              <a:spcPct val="35000"/>
            </a:spcAft>
            <a:buNone/>
          </a:pPr>
          <a:r>
            <a:rPr lang="zh-CN" altLang="en-US" sz="2000" b="1" kern="1200" dirty="0">
              <a:solidFill>
                <a:schemeClr val="bg1"/>
              </a:solidFill>
              <a:latin typeface="黑体" panose="02010609060101010101" pitchFamily="49" charset="-122"/>
              <a:ea typeface="黑体" panose="02010609060101010101" pitchFamily="49" charset="-122"/>
            </a:rPr>
            <a:t>产品输出</a:t>
          </a:r>
        </a:p>
      </dsp:txBody>
      <dsp:txXfrm>
        <a:off x="691752" y="780838"/>
        <a:ext cx="1031400" cy="780838"/>
      </dsp:txXfrm>
    </dsp:sp>
    <dsp:sp modelId="{96EE774D-5F11-4AD5-808B-909AF82686D0}">
      <dsp:nvSpPr>
        <dsp:cNvPr id="0" name=""/>
        <dsp:cNvSpPr/>
      </dsp:nvSpPr>
      <dsp:spPr bwMode="white">
        <a:xfrm>
          <a:off x="0" y="1561676"/>
          <a:ext cx="2414905" cy="780838"/>
        </a:xfrm>
        <a:prstGeom prst="trapezoid">
          <a:avLst>
            <a:gd name="adj" fmla="val 51545"/>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100000"/>
            </a:lnSpc>
            <a:spcBef>
              <a:spcPct val="0"/>
            </a:spcBef>
            <a:spcAft>
              <a:spcPct val="35000"/>
            </a:spcAft>
            <a:buNone/>
          </a:pPr>
          <a:r>
            <a:rPr lang="zh-CN" altLang="en-US" sz="2400" b="1" kern="1200" dirty="0">
              <a:solidFill>
                <a:schemeClr val="bg1"/>
              </a:solidFill>
              <a:latin typeface="黑体" panose="02010609060101010101" pitchFamily="49" charset="-122"/>
              <a:ea typeface="黑体" panose="02010609060101010101" pitchFamily="49" charset="-122"/>
            </a:rPr>
            <a:t>能源输出</a:t>
          </a:r>
        </a:p>
      </dsp:txBody>
      <dsp:txXfrm>
        <a:off x="422608" y="1561676"/>
        <a:ext cx="1569688" cy="7808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F64DBA-A690-4A5B-9EB0-342E605D66E4}">
      <dsp:nvSpPr>
        <dsp:cNvPr id="0" name=""/>
        <dsp:cNvSpPr/>
      </dsp:nvSpPr>
      <dsp:spPr bwMode="white">
        <a:xfrm>
          <a:off x="737444" y="0"/>
          <a:ext cx="737444" cy="809836"/>
        </a:xfrm>
        <a:prstGeom prst="trapezoid">
          <a:avLst>
            <a:gd name="adj" fmla="val 5000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100000"/>
            </a:lnSpc>
            <a:spcBef>
              <a:spcPct val="0"/>
            </a:spcBef>
            <a:spcAft>
              <a:spcPct val="35000"/>
            </a:spcAft>
            <a:buNone/>
          </a:pPr>
          <a:endParaRPr lang="en-US" altLang="zh-CN" sz="1100" kern="1200" dirty="0"/>
        </a:p>
        <a:p>
          <a:pPr marL="0" lvl="0" indent="0" algn="ctr" defTabSz="488950">
            <a:lnSpc>
              <a:spcPct val="100000"/>
            </a:lnSpc>
            <a:spcBef>
              <a:spcPct val="0"/>
            </a:spcBef>
            <a:spcAft>
              <a:spcPct val="35000"/>
            </a:spcAft>
            <a:buNone/>
          </a:pPr>
          <a:endParaRPr lang="en-US" altLang="zh-CN" sz="1100" kern="1200" dirty="0"/>
        </a:p>
        <a:p>
          <a:pPr marL="0" lvl="0" indent="0" algn="ctr" defTabSz="488950">
            <a:lnSpc>
              <a:spcPct val="100000"/>
            </a:lnSpc>
            <a:spcBef>
              <a:spcPct val="0"/>
            </a:spcBef>
            <a:spcAft>
              <a:spcPct val="35000"/>
            </a:spcAft>
            <a:buNone/>
          </a:pPr>
          <a:r>
            <a:rPr lang="zh-CN" altLang="en-US" sz="2000" b="1" kern="1200" dirty="0">
              <a:solidFill>
                <a:schemeClr val="bg1"/>
              </a:solidFill>
              <a:latin typeface="黑体" panose="02010609060101010101" pitchFamily="49" charset="-122"/>
              <a:ea typeface="黑体" panose="02010609060101010101" pitchFamily="49" charset="-122"/>
            </a:rPr>
            <a:t>标准</a:t>
          </a:r>
        </a:p>
      </dsp:txBody>
      <dsp:txXfrm>
        <a:off x="737444" y="0"/>
        <a:ext cx="737444" cy="809836"/>
      </dsp:txXfrm>
    </dsp:sp>
    <dsp:sp modelId="{286AB622-A9DB-48A8-B9B1-5C5622D49B57}">
      <dsp:nvSpPr>
        <dsp:cNvPr id="0" name=""/>
        <dsp:cNvSpPr/>
      </dsp:nvSpPr>
      <dsp:spPr bwMode="white">
        <a:xfrm>
          <a:off x="379333" y="809836"/>
          <a:ext cx="1453665" cy="809836"/>
        </a:xfrm>
        <a:prstGeom prst="trapezoid">
          <a:avLst>
            <a:gd name="adj" fmla="val 4553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100000"/>
            </a:lnSpc>
            <a:spcBef>
              <a:spcPct val="0"/>
            </a:spcBef>
            <a:spcAft>
              <a:spcPct val="35000"/>
            </a:spcAft>
            <a:buNone/>
          </a:pPr>
          <a:endParaRPr lang="en-US" altLang="zh-CN" sz="1400" b="1" kern="1200" dirty="0">
            <a:latin typeface="黑体" panose="02010609060101010101" pitchFamily="49" charset="-122"/>
            <a:ea typeface="黑体" panose="02010609060101010101" pitchFamily="49" charset="-122"/>
          </a:endParaRPr>
        </a:p>
        <a:p>
          <a:pPr marL="0" lvl="0" indent="0" algn="ctr" defTabSz="622300">
            <a:lnSpc>
              <a:spcPct val="100000"/>
            </a:lnSpc>
            <a:spcBef>
              <a:spcPct val="0"/>
            </a:spcBef>
            <a:spcAft>
              <a:spcPct val="35000"/>
            </a:spcAft>
            <a:buNone/>
          </a:pPr>
          <a:r>
            <a:rPr lang="zh-CN" altLang="en-US" sz="2000" b="1" kern="1200" dirty="0">
              <a:solidFill>
                <a:schemeClr val="bg1"/>
              </a:solidFill>
              <a:latin typeface="黑体" panose="02010609060101010101" pitchFamily="49" charset="-122"/>
              <a:ea typeface="黑体" panose="02010609060101010101" pitchFamily="49" charset="-122"/>
            </a:rPr>
            <a:t>产品输出</a:t>
          </a:r>
        </a:p>
      </dsp:txBody>
      <dsp:txXfrm>
        <a:off x="633725" y="809836"/>
        <a:ext cx="944882" cy="809836"/>
      </dsp:txXfrm>
    </dsp:sp>
    <dsp:sp modelId="{96EE774D-5F11-4AD5-808B-909AF82686D0}">
      <dsp:nvSpPr>
        <dsp:cNvPr id="0" name=""/>
        <dsp:cNvSpPr/>
      </dsp:nvSpPr>
      <dsp:spPr bwMode="white">
        <a:xfrm>
          <a:off x="0" y="1619673"/>
          <a:ext cx="2212333" cy="809836"/>
        </a:xfrm>
        <a:prstGeom prst="trapezoid">
          <a:avLst>
            <a:gd name="adj" fmla="val 4553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100000"/>
            </a:lnSpc>
            <a:spcBef>
              <a:spcPct val="0"/>
            </a:spcBef>
            <a:spcAft>
              <a:spcPct val="35000"/>
            </a:spcAft>
            <a:buNone/>
          </a:pPr>
          <a:r>
            <a:rPr lang="zh-CN" altLang="en-US" sz="2400" b="1" kern="1200" dirty="0">
              <a:solidFill>
                <a:schemeClr val="bg1"/>
              </a:solidFill>
              <a:latin typeface="黑体" panose="02010609060101010101" pitchFamily="49" charset="-122"/>
              <a:ea typeface="黑体" panose="02010609060101010101" pitchFamily="49" charset="-122"/>
            </a:rPr>
            <a:t>能源输出</a:t>
          </a:r>
        </a:p>
      </dsp:txBody>
      <dsp:txXfrm>
        <a:off x="387158" y="1619673"/>
        <a:ext cx="1438016" cy="809836"/>
      </dsp:txXfrm>
    </dsp:sp>
  </dsp:spTree>
</dsp:drawing>
</file>

<file path=ppt/diagrams/layout1.xml><?xml version="1.0" encoding="utf-8"?>
<dgm:layoutDef xmlns:dgm="http://schemas.openxmlformats.org/drawingml/2006/diagram" xmlns:a="http://schemas.openxmlformats.org/drawingml/2006/main" uniqueId="urn:microsoft.com/office/officeart/2005/8/layout/pyramid1#1">
  <dgm:title val=""/>
  <dgm:desc val=""/>
  <dgm:catLst>
    <dgm:cat type="pyramid" pri="1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pyraLvlNode" val="level"/>
          <dgm:param type="pyraAcctTxNode" val="acctTx"/>
          <dgm:param type="pyraAcctBkgdNode" val="acctBkgd"/>
          <dgm:param type="linDir" val="fromB"/>
          <dgm:param type="txDir" val="fromT"/>
          <dgm:param type="pyraAcctPos" val="aft"/>
          <dgm:param type="pyraAcctTxMar" val="step"/>
        </dgm:alg>
      </dgm:if>
      <dgm:else name="Name3">
        <dgm:alg type="pyra">
          <dgm:param type="pyraLvlNode" val="level"/>
          <dgm:param type="pyraAcctTxNode" val="acctTx"/>
          <dgm:param type="pyraAcctBkgdNode" val="acctBkgd"/>
          <dgm:param type="linDir" val="fromB"/>
          <dgm:param type="txDir" val="fromT"/>
          <dgm:param type="pyraAcctPos" val="bef"/>
          <dgm:param type="pyraAcctTxMar" val="step"/>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2">
  <dgm:title val=""/>
  <dgm:desc val=""/>
  <dgm:catLst>
    <dgm:cat type="pyramid" pri="1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pyraLvlNode" val="level"/>
          <dgm:param type="pyraAcctTxNode" val="acctTx"/>
          <dgm:param type="pyraAcctBkgdNode" val="acctBkgd"/>
          <dgm:param type="linDir" val="fromB"/>
          <dgm:param type="txDir" val="fromT"/>
          <dgm:param type="pyraAcctPos" val="aft"/>
          <dgm:param type="pyraAcctTxMar" val="step"/>
        </dgm:alg>
      </dgm:if>
      <dgm:else name="Name3">
        <dgm:alg type="pyra">
          <dgm:param type="pyraLvlNode" val="level"/>
          <dgm:param type="pyraAcctTxNode" val="acctTx"/>
          <dgm:param type="pyraAcctBkgdNode" val="acctBkgd"/>
          <dgm:param type="linDir" val="fromB"/>
          <dgm:param type="txDir" val="fromT"/>
          <dgm:param type="pyraAcctPos" val="bef"/>
          <dgm:param type="pyraAcctTxMar" val="step"/>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noProof="1"/>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bg1"/>
              </a:solidFill>
              <a:effectLst/>
              <a:uLnTx/>
              <a:uFillTx/>
              <a:latin typeface="楷体_GB2312" pitchFamily="49" charset="-122"/>
              <a:ea typeface="楷体_GB2312" pitchFamily="49" charset="-122"/>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noProof="1"/>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A003C1E-EBC2-4359-817D-FFC9FA851703}" type="datetimeFigureOut">
              <a:rPr kumimoji="0" lang="zh-CN" altLang="en-US" sz="1200" b="0" i="0" u="none" strike="noStrike" kern="1200" cap="none" spc="0" normalizeH="0" baseline="0" noProof="1">
                <a:ln>
                  <a:noFill/>
                </a:ln>
                <a:solidFill>
                  <a:schemeClr val="bg1"/>
                </a:solidFill>
                <a:effectLst/>
                <a:uLnTx/>
                <a:uFillTx/>
                <a:latin typeface="楷体_GB2312" pitchFamily="49" charset="-122"/>
                <a:ea typeface="楷体_GB2312" pitchFamily="49" charset="-122"/>
                <a:cs typeface="+mn-cs"/>
              </a:rPr>
              <a:t>2024/11/5</a:t>
            </a:fld>
            <a:endParaRPr kumimoji="0" lang="zh-CN" altLang="en-US" sz="1200" b="0" i="0" u="none" strike="noStrike" kern="1200" cap="none" spc="0" normalizeH="0" baseline="0" noProof="1">
              <a:ln>
                <a:noFill/>
              </a:ln>
              <a:solidFill>
                <a:schemeClr val="bg1"/>
              </a:solidFill>
              <a:effectLst/>
              <a:uLnTx/>
              <a:uFillTx/>
              <a:latin typeface="楷体_GB2312" pitchFamily="49" charset="-122"/>
              <a:ea typeface="楷体_GB2312" pitchFamily="49" charset="-122"/>
              <a:cs typeface="+mn-cs"/>
            </a:endParaRPr>
          </a:p>
        </p:txBody>
      </p:sp>
      <p:sp>
        <p:nvSpPr>
          <p:cNvPr id="8196" name="幻灯片图像占位符 3"/>
          <p:cNvSpPr>
            <a:spLocks noGrp="1" noRot="1" noChangeAspect="1"/>
          </p:cNvSpPr>
          <p:nvPr>
            <p:ph type="sldImg"/>
          </p:nvPr>
        </p:nvSpPr>
        <p:spPr>
          <a:xfrm>
            <a:off x="1371600" y="1143000"/>
            <a:ext cx="4114800" cy="3086100"/>
          </a:xfrm>
          <a:prstGeom prst="rect">
            <a:avLst/>
          </a:prstGeom>
          <a:noFill/>
          <a:ln w="12700" cap="flat" cmpd="sng">
            <a:solidFill>
              <a:srgbClr val="000000"/>
            </a:solidFill>
            <a:prstDash val="solid"/>
            <a:round/>
            <a:headEnd type="none" w="med" len="med"/>
            <a:tailEnd type="none" w="med" len="med"/>
          </a:ln>
        </p:spPr>
      </p:sp>
      <p:sp>
        <p:nvSpPr>
          <p:cNvPr id="5125" name="备注占位符 4"/>
          <p:cNvSpPr>
            <a:spLocks noGrp="1" noChangeArrowheads="1"/>
          </p:cNvSpPr>
          <p:nvPr>
            <p:ph type="body" sz="quarter" idx="4294967295"/>
          </p:nvPr>
        </p:nvSpPr>
        <p:spPr bwMode="auto">
          <a:xfrm>
            <a:off x="685800" y="4400550"/>
            <a:ext cx="5486400" cy="3600450"/>
          </a:xfrm>
          <a:prstGeom prst="rect">
            <a:avLst/>
          </a:prstGeom>
          <a:noFill/>
          <a:ln w="9525">
            <a:no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p>
          <a:p>
            <a:pPr marL="457200" marR="0" lvl="1"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p>
          <a:p>
            <a:pPr marL="914400" marR="0" lvl="2"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p>
          <a:p>
            <a:pPr marL="1371600" marR="0" lvl="3"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p>
          <a:p>
            <a:pPr marL="1828800" marR="0" lvl="4"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noProof="1"/>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bg1"/>
              </a:solidFill>
              <a:effectLst/>
              <a:uLnTx/>
              <a:uFillTx/>
              <a:latin typeface="楷体_GB2312" pitchFamily="49" charset="-122"/>
              <a:ea typeface="楷体_GB2312" pitchFamily="49" charset="-122"/>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wrap="square" lIns="91440" tIns="45720" rIns="91440" bIns="45720" numCol="1" anchor="b" anchorCtr="0" compatLnSpc="1"/>
          <a:lstStyle/>
          <a:p>
            <a:pPr lvl="0" algn="r" eaLnBrk="1" fontAlgn="base" hangingPunct="1">
              <a:buNone/>
            </a:pPr>
            <a:fld id="{9A0DB2DC-4C9A-4742-B13C-FB6460FD3503}" type="slidenum">
              <a:rPr lang="zh-CN" altLang="en-US" sz="1200" strike="noStrike" noProof="1" dirty="0">
                <a:latin typeface="楷体_GB2312" pitchFamily="49" charset="-122"/>
                <a:ea typeface="楷体_GB2312" pitchFamily="49" charset="-122"/>
                <a:cs typeface="+mn-cs"/>
              </a:rPr>
              <a:t>‹#›</a:t>
            </a:fld>
            <a:endParaRPr lang="zh-CN" altLang="en-US" sz="1200" strike="noStrike" noProof="1"/>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0"/>
      </a:spcBef>
      <a:spcAft>
        <a:spcPct val="0"/>
      </a:spcAft>
      <a:defRPr sz="1200" kern="1200">
        <a:solidFill>
          <a:schemeClr val="tx1"/>
        </a:solidFill>
        <a:latin typeface="+mn-lt"/>
        <a:ea typeface="+mn-ea"/>
        <a:cs typeface="+mn-cs"/>
      </a:defRPr>
    </a:lvl1pPr>
    <a:lvl2pPr marL="457200" algn="l" rtl="0" eaLnBrk="0" fontAlgn="base" hangingPunct="0">
      <a:spcBef>
        <a:spcPct val="0"/>
      </a:spcBef>
      <a:spcAft>
        <a:spcPct val="0"/>
      </a:spcAft>
      <a:defRPr sz="1200" kern="1200">
        <a:solidFill>
          <a:schemeClr val="tx1"/>
        </a:solidFill>
        <a:latin typeface="+mn-lt"/>
        <a:ea typeface="+mn-ea"/>
        <a:cs typeface="+mn-cs"/>
      </a:defRPr>
    </a:lvl2pPr>
    <a:lvl3pPr marL="914400" algn="l" rtl="0" eaLnBrk="0" fontAlgn="base" hangingPunct="0">
      <a:spcBef>
        <a:spcPct val="0"/>
      </a:spcBef>
      <a:spcAft>
        <a:spcPct val="0"/>
      </a:spcAft>
      <a:defRPr sz="1200" kern="1200">
        <a:solidFill>
          <a:schemeClr val="tx1"/>
        </a:solidFill>
        <a:latin typeface="+mn-lt"/>
        <a:ea typeface="+mn-ea"/>
        <a:cs typeface="+mn-cs"/>
      </a:defRPr>
    </a:lvl3pPr>
    <a:lvl4pPr marL="1371600" algn="l" rtl="0" eaLnBrk="0" fontAlgn="base" hangingPunct="0">
      <a:spcBef>
        <a:spcPct val="0"/>
      </a:spcBef>
      <a:spcAft>
        <a:spcPct val="0"/>
      </a:spcAft>
      <a:defRPr sz="1200" kern="1200">
        <a:solidFill>
          <a:schemeClr val="tx1"/>
        </a:solidFill>
        <a:latin typeface="+mn-lt"/>
        <a:ea typeface="+mn-ea"/>
        <a:cs typeface="+mn-cs"/>
      </a:defRPr>
    </a:lvl4pPr>
    <a:lvl5pPr marL="1828800" algn="l" rtl="0" eaLnBrk="0" fontAlgn="base" hangingPunct="0">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ln>
            <a:miter/>
          </a:ln>
        </p:spPr>
      </p:sp>
      <p:sp>
        <p:nvSpPr>
          <p:cNvPr id="13314" name="文本占位符 2"/>
          <p:cNvSpPr>
            <a:spLocks noGrp="1"/>
          </p:cNvSpPr>
          <p:nvPr>
            <p:ph type="body"/>
          </p:nvPr>
        </p:nvSpPr>
        <p:spPr/>
        <p:txBody>
          <a:bodyPr wrap="square" lIns="91440" tIns="45720" rIns="91440" bIns="45720" anchor="t" anchorCtr="0"/>
          <a:lstStyle/>
          <a:p>
            <a:pPr lvl="0" eaLnBrk="1" hangingPunct="1"/>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幻灯片图像占位符 1"/>
          <p:cNvSpPr>
            <a:spLocks noGrp="1" noRot="1" noChangeAspect="1"/>
          </p:cNvSpPr>
          <p:nvPr>
            <p:ph type="sldImg"/>
          </p:nvPr>
        </p:nvSpPr>
        <p:spPr/>
      </p:sp>
      <p:sp>
        <p:nvSpPr>
          <p:cNvPr id="35842" name="备注占位符 2"/>
          <p:cNvSpPr>
            <a:spLocks noGrp="1"/>
          </p:cNvSpPr>
          <p:nvPr>
            <p:ph type="body"/>
          </p:nvPr>
        </p:nvSpPr>
        <p:spPr/>
        <p:txBody>
          <a:bodyPr wrap="square" lIns="91440" tIns="45720" rIns="91440" bIns="45720" anchor="t" anchorCtr="0"/>
          <a:lstStyle/>
          <a:p>
            <a:pPr lvl="0"/>
            <a:endParaRPr lang="zh-CN" altLang="en-US" dirty="0"/>
          </a:p>
        </p:txBody>
      </p:sp>
      <p:sp>
        <p:nvSpPr>
          <p:cNvPr id="35843" name="灯片编号占位符 3"/>
          <p:cNvSpPr>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nchorCtr="0"/>
          <a:lstStyle/>
          <a:p>
            <a:pPr lvl="0" algn="ctr" eaLnBrk="0" hangingPunct="0"/>
            <a:fld id="{9A0DB2DC-4C9A-4742-B13C-FB6460FD3503}" type="slidenum">
              <a:rPr lang="zh-CN" altLang="en-US">
                <a:latin typeface="楷体_GB2312" pitchFamily="49" charset="-122"/>
                <a:ea typeface="楷体_GB2312" pitchFamily="49" charset="-122"/>
              </a:rPr>
              <a:t>23</a:t>
            </a:fld>
            <a:endParaRPr lang="zh-CN" altLang="en-US">
              <a:latin typeface="楷体_GB2312" pitchFamily="49" charset="-122"/>
              <a:ea typeface="楷体_GB2312" pitchFamily="49"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3887391" y="987425"/>
            <a:ext cx="4629150" cy="4873625"/>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400"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3887391" y="987425"/>
            <a:ext cx="4629150" cy="4873625"/>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400"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3887391" y="987425"/>
            <a:ext cx="4629150" cy="4873625"/>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400"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3887391" y="987425"/>
            <a:ext cx="4629150" cy="4873625"/>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400"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3887391" y="987425"/>
            <a:ext cx="4629150" cy="4873625"/>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400"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jpe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p>
        </p:txBody>
      </p:sp>
      <p:sp>
        <p:nvSpPr>
          <p:cNvPr id="1027" name="Rectangle 3"/>
          <p:cNvSpPr>
            <a:spLocks noGrp="1"/>
          </p:cNvSpPr>
          <p:nvPr>
            <p:ph type="body"/>
          </p:nvPr>
        </p:nvSpPr>
        <p:spPr>
          <a:xfrm>
            <a:off x="457200" y="1600200"/>
            <a:ext cx="8229600" cy="4525963"/>
          </a:xfrm>
          <a:prstGeom prst="rect">
            <a:avLst/>
          </a:prstGeom>
          <a:noFill/>
          <a:ln w="9525">
            <a:noFill/>
          </a:ln>
        </p:spPr>
        <p:txBody>
          <a:bodyPr anchor="t" anchorCtr="0"/>
          <a:lstStyle/>
          <a:p>
            <a:pPr lvl="0"/>
            <a:r>
              <a:rPr lang="zh-CN" altLang="en-US" dirty="0"/>
              <a:t>单击此处编辑母版文本样式</a:t>
            </a:r>
          </a:p>
          <a:p>
            <a:pPr lvl="1" indent="-285750"/>
            <a:r>
              <a:rPr lang="zh-CN" altLang="en-US" dirty="0"/>
              <a:t>第二级</a:t>
            </a:r>
          </a:p>
          <a:p>
            <a:pPr lvl="2" indent="-228600"/>
            <a:r>
              <a:rPr lang="zh-CN" altLang="en-US" dirty="0"/>
              <a:t>第三级</a:t>
            </a:r>
          </a:p>
          <a:p>
            <a:pPr lvl="3" indent="-228600"/>
            <a:r>
              <a:rPr lang="zh-CN" altLang="en-US" dirty="0"/>
              <a:t>第四级</a:t>
            </a:r>
          </a:p>
          <a:p>
            <a:pPr lvl="4" indent="-228600"/>
            <a:r>
              <a:rPr lang="zh-CN" altLang="en-US" dirty="0"/>
              <a:t>第五级</a:t>
            </a:r>
          </a:p>
        </p:txBody>
      </p:sp>
      <p:sp>
        <p:nvSpPr>
          <p:cNvPr id="1028" name="Rectangle 4"/>
          <p:cNvSpPr>
            <a:spLocks noGrp="1"/>
          </p:cNvSpPr>
          <p:nvPr>
            <p:ph type="dt" sz="half" idx="2"/>
          </p:nvPr>
        </p:nvSpPr>
        <p:spPr>
          <a:xfrm>
            <a:off x="457200" y="6245225"/>
            <a:ext cx="2133600" cy="476250"/>
          </a:xfrm>
          <a:prstGeom prst="rect">
            <a:avLst/>
          </a:prstGeom>
          <a:noFill/>
          <a:ln w="9525">
            <a:noFill/>
            <a:miter/>
          </a:ln>
        </p:spPr>
        <p:txBody>
          <a:bodyPr/>
          <a:lstStyle>
            <a:lvl1pPr algn="l">
              <a:defRPr sz="1400" noProof="1">
                <a:solidFill>
                  <a:schemeClr val="tx1"/>
                </a:solidFill>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Rectangle 5"/>
          <p:cNvSpPr>
            <a:spLocks noGrp="1"/>
          </p:cNvSpPr>
          <p:nvPr>
            <p:ph type="ftr" sz="quarter" idx="3"/>
          </p:nvPr>
        </p:nvSpPr>
        <p:spPr>
          <a:xfrm>
            <a:off x="3124200" y="6245225"/>
            <a:ext cx="2895600" cy="476250"/>
          </a:xfrm>
          <a:prstGeom prst="rect">
            <a:avLst/>
          </a:prstGeom>
          <a:noFill/>
          <a:ln w="9525">
            <a:noFill/>
            <a:miter/>
          </a:ln>
        </p:spPr>
        <p:txBody>
          <a:bodyPr/>
          <a:lstStyle>
            <a:lvl1pPr>
              <a:defRPr sz="1400" noProof="1">
                <a:solidFill>
                  <a:schemeClr val="tx1"/>
                </a:solidFill>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Grp="1"/>
          </p:cNvSpPr>
          <p:nvPr>
            <p:ph type="sldNum" sz="quarter" idx="4"/>
          </p:nvPr>
        </p:nvSpPr>
        <p:spPr>
          <a:xfrm>
            <a:off x="6553200" y="6245225"/>
            <a:ext cx="2133600" cy="476250"/>
          </a:xfrm>
          <a:prstGeom prst="rect">
            <a:avLst/>
          </a:prstGeom>
          <a:noFill/>
          <a:ln w="9525">
            <a:noFill/>
            <a:miter/>
          </a:ln>
        </p:spPr>
        <p:txBody>
          <a:bodyPr vert="horz" wrap="square" lIns="91440" tIns="45720" rIns="91440" bIns="45720" numCol="1" anchor="t" anchorCtr="0" compatLnSpc="1"/>
          <a:lstStyle>
            <a:lvl1pPr algn="r">
              <a:defRPr sz="1400">
                <a:solidFill>
                  <a:schemeClr val="tx1"/>
                </a:solidFill>
                <a:latin typeface="Arial" panose="020B0604020202020204" pitchFamily="34" charset="0"/>
                <a:ea typeface="宋体" panose="02010600030101010101" pitchFamily="2" charset="-122"/>
              </a:defRPr>
            </a:lvl1p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lvl="5"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ctr" defTabSz="914400" eaLnBrk="0" fontAlgn="base" latinLnBrk="0" hangingPunct="0">
        <a:spcBef>
          <a:spcPct val="0"/>
        </a:spcBef>
        <a:spcAft>
          <a:spcPct val="0"/>
        </a:spcAft>
        <a:buFont typeface="Arial" panose="020B0604020202020204" pitchFamily="34" charset="0"/>
        <a:buNone/>
        <a:defRPr sz="2800" b="0" i="0" u="none" kern="1200" baseline="0">
          <a:solidFill>
            <a:schemeClr val="bg1"/>
          </a:solidFill>
          <a:latin typeface="+mn-lt"/>
          <a:ea typeface="+mn-ea"/>
          <a:cs typeface="+mn-cs"/>
        </a:defRPr>
      </a:lvl1pPr>
      <a:lvl2pPr marL="457200" lvl="1" indent="0" algn="ctr" defTabSz="914400" eaLnBrk="1" fontAlgn="base" latinLnBrk="0" hangingPunct="1">
        <a:spcBef>
          <a:spcPct val="0"/>
        </a:spcBef>
        <a:spcAft>
          <a:spcPct val="0"/>
        </a:spcAft>
        <a:buFont typeface="Arial" panose="020B0604020202020204" pitchFamily="34" charset="0"/>
        <a:buNone/>
        <a:defRPr sz="2800" b="0" i="0" u="none" kern="1200" baseline="0">
          <a:solidFill>
            <a:schemeClr val="bg1"/>
          </a:solidFill>
          <a:latin typeface="+mn-lt"/>
          <a:ea typeface="+mn-ea"/>
          <a:cs typeface="+mn-cs"/>
        </a:defRPr>
      </a:lvl2pPr>
      <a:lvl3pPr marL="914400" lvl="2" indent="0" algn="ctr" defTabSz="914400" eaLnBrk="1" fontAlgn="base" latinLnBrk="0" hangingPunct="1">
        <a:spcBef>
          <a:spcPct val="0"/>
        </a:spcBef>
        <a:spcAft>
          <a:spcPct val="0"/>
        </a:spcAft>
        <a:buFont typeface="Arial" panose="020B0604020202020204" pitchFamily="34" charset="0"/>
        <a:buNone/>
        <a:defRPr sz="2800" b="0" i="0" u="none" kern="1200" baseline="0">
          <a:solidFill>
            <a:schemeClr val="bg1"/>
          </a:solidFill>
          <a:latin typeface="+mn-lt"/>
          <a:ea typeface="+mn-ea"/>
          <a:cs typeface="+mn-cs"/>
        </a:defRPr>
      </a:lvl3pPr>
      <a:lvl4pPr marL="1371600" lvl="3" indent="0" algn="ctr" defTabSz="914400" eaLnBrk="1" fontAlgn="base" latinLnBrk="0" hangingPunct="1">
        <a:spcBef>
          <a:spcPct val="0"/>
        </a:spcBef>
        <a:spcAft>
          <a:spcPct val="0"/>
        </a:spcAft>
        <a:buFont typeface="Arial" panose="020B0604020202020204" pitchFamily="34" charset="0"/>
        <a:buNone/>
        <a:defRPr sz="2800" b="0" i="0" u="none" kern="1200" baseline="0">
          <a:solidFill>
            <a:schemeClr val="bg1"/>
          </a:solidFill>
          <a:latin typeface="+mn-lt"/>
          <a:ea typeface="+mn-ea"/>
          <a:cs typeface="+mn-cs"/>
        </a:defRPr>
      </a:lvl4pPr>
      <a:lvl5pPr marL="1828800" lvl="4" indent="0" algn="ctr" defTabSz="914400" eaLnBrk="1" fontAlgn="base" latinLnBrk="0" hangingPunct="1">
        <a:spcBef>
          <a:spcPct val="0"/>
        </a:spcBef>
        <a:spcAft>
          <a:spcPct val="0"/>
        </a:spcAft>
        <a:buFont typeface="Arial" panose="020B0604020202020204" pitchFamily="34" charset="0"/>
        <a:buNone/>
        <a:defRPr sz="2800" b="0" i="0" u="none" kern="1200" baseline="0">
          <a:solidFill>
            <a:schemeClr val="bg1"/>
          </a:solidFill>
          <a:latin typeface="+mn-lt"/>
          <a:ea typeface="+mn-ea"/>
          <a:cs typeface="+mn-cs"/>
        </a:defRPr>
      </a:lvl5pPr>
      <a:lvl6pPr marL="2286000" lvl="5" indent="0" algn="ctr" defTabSz="914400" eaLnBrk="1" fontAlgn="base" latinLnBrk="0" hangingPunct="1">
        <a:spcBef>
          <a:spcPct val="0"/>
        </a:spcBef>
        <a:spcAft>
          <a:spcPct val="0"/>
        </a:spcAft>
        <a:buFont typeface="Arial" panose="020B0604020202020204" pitchFamily="34" charset="0"/>
        <a:buNone/>
        <a:defRPr sz="2800" b="0" i="0" u="none" kern="1200" baseline="0">
          <a:solidFill>
            <a:schemeClr val="bg1"/>
          </a:solidFill>
          <a:latin typeface="+mn-lt"/>
          <a:ea typeface="+mn-ea"/>
          <a:cs typeface="+mn-cs"/>
        </a:defRPr>
      </a:lvl6pPr>
      <a:lvl7pPr marL="2743200" lvl="6" indent="0" algn="ctr" defTabSz="914400" eaLnBrk="1" fontAlgn="base" latinLnBrk="0" hangingPunct="1">
        <a:spcBef>
          <a:spcPct val="0"/>
        </a:spcBef>
        <a:spcAft>
          <a:spcPct val="0"/>
        </a:spcAft>
        <a:buFont typeface="Arial" panose="020B0604020202020204" pitchFamily="34" charset="0"/>
        <a:buNone/>
        <a:defRPr sz="2800" b="0" i="0" u="none" kern="1200" baseline="0">
          <a:solidFill>
            <a:schemeClr val="bg1"/>
          </a:solidFill>
          <a:latin typeface="+mn-lt"/>
          <a:ea typeface="+mn-ea"/>
          <a:cs typeface="+mn-cs"/>
        </a:defRPr>
      </a:lvl7pPr>
      <a:lvl8pPr marL="3200400" lvl="7" indent="0" algn="ctr" defTabSz="914400" eaLnBrk="1" fontAlgn="base" latinLnBrk="0" hangingPunct="1">
        <a:spcBef>
          <a:spcPct val="0"/>
        </a:spcBef>
        <a:spcAft>
          <a:spcPct val="0"/>
        </a:spcAft>
        <a:buFont typeface="Arial" panose="020B0604020202020204" pitchFamily="34" charset="0"/>
        <a:buNone/>
        <a:defRPr sz="2800" b="0" i="0" u="none" kern="1200" baseline="0">
          <a:solidFill>
            <a:schemeClr val="bg1"/>
          </a:solidFill>
          <a:latin typeface="+mn-lt"/>
          <a:ea typeface="+mn-ea"/>
          <a:cs typeface="+mn-cs"/>
        </a:defRPr>
      </a:lvl8pPr>
      <a:lvl9pPr marL="3657600" lvl="8" indent="0" algn="ctr" defTabSz="914400" eaLnBrk="1" fontAlgn="base" latinLnBrk="0" hangingPunct="1">
        <a:spcBef>
          <a:spcPct val="0"/>
        </a:spcBef>
        <a:spcAft>
          <a:spcPct val="0"/>
        </a:spcAft>
        <a:buFont typeface="Arial" panose="020B0604020202020204" pitchFamily="34" charset="0"/>
        <a:buNone/>
        <a:defRPr sz="2800" b="0" i="0" u="none" kern="1200" baseline="0">
          <a:solidFill>
            <a:schemeClr val="bg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2050" name="Rectangle 2"/>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p>
        </p:txBody>
      </p:sp>
      <p:sp>
        <p:nvSpPr>
          <p:cNvPr id="2051" name="Rectangle 3"/>
          <p:cNvSpPr>
            <a:spLocks noGrp="1"/>
          </p:cNvSpPr>
          <p:nvPr>
            <p:ph type="body"/>
          </p:nvPr>
        </p:nvSpPr>
        <p:spPr>
          <a:xfrm>
            <a:off x="457200" y="1600200"/>
            <a:ext cx="8229600" cy="4525963"/>
          </a:xfrm>
          <a:prstGeom prst="rect">
            <a:avLst/>
          </a:prstGeom>
          <a:noFill/>
          <a:ln w="9525">
            <a:noFill/>
          </a:ln>
        </p:spPr>
        <p:txBody>
          <a:bodyPr anchor="t" anchorCtr="0"/>
          <a:lstStyle/>
          <a:p>
            <a:pPr lvl="0"/>
            <a:r>
              <a:rPr lang="zh-CN" altLang="en-US" dirty="0"/>
              <a:t>单击此处编辑母版文本样式</a:t>
            </a:r>
          </a:p>
          <a:p>
            <a:pPr lvl="1" indent="-285750"/>
            <a:r>
              <a:rPr lang="zh-CN" altLang="en-US" dirty="0"/>
              <a:t>第二级</a:t>
            </a:r>
          </a:p>
          <a:p>
            <a:pPr lvl="2" indent="-228600"/>
            <a:r>
              <a:rPr lang="zh-CN" altLang="en-US" dirty="0"/>
              <a:t>第三级</a:t>
            </a:r>
          </a:p>
          <a:p>
            <a:pPr lvl="3" indent="-228600"/>
            <a:r>
              <a:rPr lang="zh-CN" altLang="en-US" dirty="0"/>
              <a:t>第四级</a:t>
            </a:r>
          </a:p>
          <a:p>
            <a:pPr lvl="4" indent="-228600"/>
            <a:r>
              <a:rPr lang="zh-CN" altLang="en-US" dirty="0"/>
              <a:t>第五级</a:t>
            </a:r>
          </a:p>
        </p:txBody>
      </p:sp>
      <p:sp>
        <p:nvSpPr>
          <p:cNvPr id="1028" name="Rectangle 4"/>
          <p:cNvSpPr>
            <a:spLocks noGrp="1"/>
          </p:cNvSpPr>
          <p:nvPr>
            <p:ph type="dt" sz="half" idx="2"/>
          </p:nvPr>
        </p:nvSpPr>
        <p:spPr>
          <a:xfrm>
            <a:off x="457200" y="6245225"/>
            <a:ext cx="2133600" cy="476250"/>
          </a:xfrm>
          <a:prstGeom prst="rect">
            <a:avLst/>
          </a:prstGeom>
          <a:noFill/>
          <a:ln w="9525">
            <a:noFill/>
            <a:miter/>
          </a:ln>
        </p:spPr>
        <p:txBody>
          <a:bodyPr/>
          <a:lstStyle>
            <a:lvl1pPr algn="l">
              <a:defRPr sz="1400" noProof="1">
                <a:solidFill>
                  <a:schemeClr val="tx1"/>
                </a:solidFill>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Rectangle 5"/>
          <p:cNvSpPr>
            <a:spLocks noGrp="1"/>
          </p:cNvSpPr>
          <p:nvPr>
            <p:ph type="ftr" sz="quarter" idx="3"/>
          </p:nvPr>
        </p:nvSpPr>
        <p:spPr>
          <a:xfrm>
            <a:off x="3124200" y="6245225"/>
            <a:ext cx="2895600" cy="476250"/>
          </a:xfrm>
          <a:prstGeom prst="rect">
            <a:avLst/>
          </a:prstGeom>
          <a:noFill/>
          <a:ln w="9525">
            <a:noFill/>
            <a:miter/>
          </a:ln>
        </p:spPr>
        <p:txBody>
          <a:bodyPr/>
          <a:lstStyle>
            <a:lvl1pPr>
              <a:defRPr sz="1400" noProof="1">
                <a:solidFill>
                  <a:schemeClr val="tx1"/>
                </a:solidFill>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Grp="1"/>
          </p:cNvSpPr>
          <p:nvPr>
            <p:ph type="sldNum" sz="quarter" idx="4"/>
          </p:nvPr>
        </p:nvSpPr>
        <p:spPr>
          <a:xfrm>
            <a:off x="6553200" y="6245225"/>
            <a:ext cx="2133600" cy="476250"/>
          </a:xfrm>
          <a:prstGeom prst="rect">
            <a:avLst/>
          </a:prstGeom>
          <a:noFill/>
          <a:ln w="9525">
            <a:noFill/>
            <a:miter/>
          </a:ln>
        </p:spPr>
        <p:txBody>
          <a:bodyPr vert="horz" wrap="square" lIns="91440" tIns="45720" rIns="91440" bIns="45720" numCol="1" anchor="t" anchorCtr="0" compatLnSpc="1"/>
          <a:lstStyle>
            <a:lvl1pPr algn="r">
              <a:defRPr sz="1400">
                <a:solidFill>
                  <a:schemeClr val="tx1"/>
                </a:solidFill>
                <a:latin typeface="Arial" panose="020B0604020202020204" pitchFamily="34" charset="0"/>
                <a:ea typeface="宋体" panose="02010600030101010101" pitchFamily="2" charset="-122"/>
              </a:defRPr>
            </a:lvl1p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lvl="5"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ctr" defTabSz="914400" eaLnBrk="0" fontAlgn="base" latinLnBrk="0" hangingPunct="0">
        <a:spcBef>
          <a:spcPct val="0"/>
        </a:spcBef>
        <a:spcAft>
          <a:spcPct val="0"/>
        </a:spcAft>
        <a:buFont typeface="Arial" panose="020B0604020202020204" pitchFamily="34" charset="0"/>
        <a:buNone/>
        <a:defRPr sz="2800" b="0" i="0" u="none" kern="1200" baseline="0">
          <a:solidFill>
            <a:schemeClr val="bg1"/>
          </a:solidFill>
          <a:latin typeface="+mn-lt"/>
          <a:ea typeface="+mn-ea"/>
          <a:cs typeface="+mn-cs"/>
        </a:defRPr>
      </a:lvl1pPr>
      <a:lvl2pPr marL="457200" lvl="1" indent="0" algn="ctr" defTabSz="914400" eaLnBrk="1" fontAlgn="base" latinLnBrk="0" hangingPunct="1">
        <a:spcBef>
          <a:spcPct val="0"/>
        </a:spcBef>
        <a:spcAft>
          <a:spcPct val="0"/>
        </a:spcAft>
        <a:buFont typeface="Arial" panose="020B0604020202020204" pitchFamily="34" charset="0"/>
        <a:buNone/>
        <a:defRPr sz="2800" b="0" i="0" u="none" kern="1200" baseline="0">
          <a:solidFill>
            <a:schemeClr val="bg1"/>
          </a:solidFill>
          <a:latin typeface="+mn-lt"/>
          <a:ea typeface="+mn-ea"/>
          <a:cs typeface="+mn-cs"/>
        </a:defRPr>
      </a:lvl2pPr>
      <a:lvl3pPr marL="914400" lvl="2" indent="0" algn="ctr" defTabSz="914400" eaLnBrk="1" fontAlgn="base" latinLnBrk="0" hangingPunct="1">
        <a:spcBef>
          <a:spcPct val="0"/>
        </a:spcBef>
        <a:spcAft>
          <a:spcPct val="0"/>
        </a:spcAft>
        <a:buFont typeface="Arial" panose="020B0604020202020204" pitchFamily="34" charset="0"/>
        <a:buNone/>
        <a:defRPr sz="2800" b="0" i="0" u="none" kern="1200" baseline="0">
          <a:solidFill>
            <a:schemeClr val="bg1"/>
          </a:solidFill>
          <a:latin typeface="+mn-lt"/>
          <a:ea typeface="+mn-ea"/>
          <a:cs typeface="+mn-cs"/>
        </a:defRPr>
      </a:lvl3pPr>
      <a:lvl4pPr marL="1371600" lvl="3" indent="0" algn="ctr" defTabSz="914400" eaLnBrk="1" fontAlgn="base" latinLnBrk="0" hangingPunct="1">
        <a:spcBef>
          <a:spcPct val="0"/>
        </a:spcBef>
        <a:spcAft>
          <a:spcPct val="0"/>
        </a:spcAft>
        <a:buFont typeface="Arial" panose="020B0604020202020204" pitchFamily="34" charset="0"/>
        <a:buNone/>
        <a:defRPr sz="2800" b="0" i="0" u="none" kern="1200" baseline="0">
          <a:solidFill>
            <a:schemeClr val="bg1"/>
          </a:solidFill>
          <a:latin typeface="+mn-lt"/>
          <a:ea typeface="+mn-ea"/>
          <a:cs typeface="+mn-cs"/>
        </a:defRPr>
      </a:lvl4pPr>
      <a:lvl5pPr marL="1828800" lvl="4" indent="0" algn="ctr" defTabSz="914400" eaLnBrk="1" fontAlgn="base" latinLnBrk="0" hangingPunct="1">
        <a:spcBef>
          <a:spcPct val="0"/>
        </a:spcBef>
        <a:spcAft>
          <a:spcPct val="0"/>
        </a:spcAft>
        <a:buFont typeface="Arial" panose="020B0604020202020204" pitchFamily="34" charset="0"/>
        <a:buNone/>
        <a:defRPr sz="2800" b="0" i="0" u="none" kern="1200" baseline="0">
          <a:solidFill>
            <a:schemeClr val="bg1"/>
          </a:solidFill>
          <a:latin typeface="+mn-lt"/>
          <a:ea typeface="+mn-ea"/>
          <a:cs typeface="+mn-cs"/>
        </a:defRPr>
      </a:lvl5pPr>
      <a:lvl6pPr marL="2286000" lvl="5" indent="0" algn="ctr" defTabSz="914400" eaLnBrk="1" fontAlgn="base" latinLnBrk="0" hangingPunct="1">
        <a:spcBef>
          <a:spcPct val="0"/>
        </a:spcBef>
        <a:spcAft>
          <a:spcPct val="0"/>
        </a:spcAft>
        <a:buFont typeface="Arial" panose="020B0604020202020204" pitchFamily="34" charset="0"/>
        <a:buNone/>
        <a:defRPr sz="2800" b="0" i="0" u="none" kern="1200" baseline="0">
          <a:solidFill>
            <a:schemeClr val="bg1"/>
          </a:solidFill>
          <a:latin typeface="+mn-lt"/>
          <a:ea typeface="+mn-ea"/>
          <a:cs typeface="+mn-cs"/>
        </a:defRPr>
      </a:lvl6pPr>
      <a:lvl7pPr marL="2743200" lvl="6" indent="0" algn="ctr" defTabSz="914400" eaLnBrk="1" fontAlgn="base" latinLnBrk="0" hangingPunct="1">
        <a:spcBef>
          <a:spcPct val="0"/>
        </a:spcBef>
        <a:spcAft>
          <a:spcPct val="0"/>
        </a:spcAft>
        <a:buFont typeface="Arial" panose="020B0604020202020204" pitchFamily="34" charset="0"/>
        <a:buNone/>
        <a:defRPr sz="2800" b="0" i="0" u="none" kern="1200" baseline="0">
          <a:solidFill>
            <a:schemeClr val="bg1"/>
          </a:solidFill>
          <a:latin typeface="+mn-lt"/>
          <a:ea typeface="+mn-ea"/>
          <a:cs typeface="+mn-cs"/>
        </a:defRPr>
      </a:lvl7pPr>
      <a:lvl8pPr marL="3200400" lvl="7" indent="0" algn="ctr" defTabSz="914400" eaLnBrk="1" fontAlgn="base" latinLnBrk="0" hangingPunct="1">
        <a:spcBef>
          <a:spcPct val="0"/>
        </a:spcBef>
        <a:spcAft>
          <a:spcPct val="0"/>
        </a:spcAft>
        <a:buFont typeface="Arial" panose="020B0604020202020204" pitchFamily="34" charset="0"/>
        <a:buNone/>
        <a:defRPr sz="2800" b="0" i="0" u="none" kern="1200" baseline="0">
          <a:solidFill>
            <a:schemeClr val="bg1"/>
          </a:solidFill>
          <a:latin typeface="+mn-lt"/>
          <a:ea typeface="+mn-ea"/>
          <a:cs typeface="+mn-cs"/>
        </a:defRPr>
      </a:lvl8pPr>
      <a:lvl9pPr marL="3657600" lvl="8" indent="0" algn="ctr" defTabSz="914400" eaLnBrk="1" fontAlgn="base" latinLnBrk="0" hangingPunct="1">
        <a:spcBef>
          <a:spcPct val="0"/>
        </a:spcBef>
        <a:spcAft>
          <a:spcPct val="0"/>
        </a:spcAft>
        <a:buFont typeface="Arial" panose="020B0604020202020204" pitchFamily="34" charset="0"/>
        <a:buNone/>
        <a:defRPr sz="2800" b="0" i="0" u="none" kern="1200" baseline="0">
          <a:solidFill>
            <a:schemeClr val="bg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3074" name="Rectangle 2"/>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p>
        </p:txBody>
      </p:sp>
      <p:sp>
        <p:nvSpPr>
          <p:cNvPr id="3075" name="Rectangle 3"/>
          <p:cNvSpPr>
            <a:spLocks noGrp="1"/>
          </p:cNvSpPr>
          <p:nvPr>
            <p:ph type="body"/>
          </p:nvPr>
        </p:nvSpPr>
        <p:spPr>
          <a:xfrm>
            <a:off x="457200" y="1600200"/>
            <a:ext cx="8229600" cy="4525963"/>
          </a:xfrm>
          <a:prstGeom prst="rect">
            <a:avLst/>
          </a:prstGeom>
          <a:noFill/>
          <a:ln w="9525">
            <a:noFill/>
          </a:ln>
        </p:spPr>
        <p:txBody>
          <a:bodyPr anchor="t" anchorCtr="0"/>
          <a:lstStyle/>
          <a:p>
            <a:pPr lvl="0"/>
            <a:r>
              <a:rPr lang="zh-CN" altLang="en-US" dirty="0"/>
              <a:t>单击此处编辑母版文本样式</a:t>
            </a:r>
          </a:p>
          <a:p>
            <a:pPr lvl="1" indent="-285750"/>
            <a:r>
              <a:rPr lang="zh-CN" altLang="en-US" dirty="0"/>
              <a:t>第二级</a:t>
            </a:r>
          </a:p>
          <a:p>
            <a:pPr lvl="2" indent="-228600"/>
            <a:r>
              <a:rPr lang="zh-CN" altLang="en-US" dirty="0"/>
              <a:t>第三级</a:t>
            </a:r>
          </a:p>
          <a:p>
            <a:pPr lvl="3" indent="-228600"/>
            <a:r>
              <a:rPr lang="zh-CN" altLang="en-US" dirty="0"/>
              <a:t>第四级</a:t>
            </a:r>
          </a:p>
          <a:p>
            <a:pPr lvl="4" indent="-228600"/>
            <a:r>
              <a:rPr lang="zh-CN" altLang="en-US" dirty="0"/>
              <a:t>第五级</a:t>
            </a:r>
          </a:p>
        </p:txBody>
      </p:sp>
      <p:sp>
        <p:nvSpPr>
          <p:cNvPr id="1028" name="Rectangle 4"/>
          <p:cNvSpPr>
            <a:spLocks noGrp="1"/>
          </p:cNvSpPr>
          <p:nvPr>
            <p:ph type="dt" sz="half" idx="2"/>
          </p:nvPr>
        </p:nvSpPr>
        <p:spPr>
          <a:xfrm>
            <a:off x="457200" y="6245225"/>
            <a:ext cx="2133600" cy="476250"/>
          </a:xfrm>
          <a:prstGeom prst="rect">
            <a:avLst/>
          </a:prstGeom>
          <a:noFill/>
          <a:ln w="9525">
            <a:noFill/>
            <a:miter/>
          </a:ln>
        </p:spPr>
        <p:txBody>
          <a:bodyPr/>
          <a:lstStyle>
            <a:lvl1pPr algn="l">
              <a:defRPr sz="1400" noProof="1">
                <a:solidFill>
                  <a:schemeClr val="tx1"/>
                </a:solidFill>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Rectangle 5"/>
          <p:cNvSpPr>
            <a:spLocks noGrp="1"/>
          </p:cNvSpPr>
          <p:nvPr>
            <p:ph type="ftr" sz="quarter" idx="3"/>
          </p:nvPr>
        </p:nvSpPr>
        <p:spPr>
          <a:xfrm>
            <a:off x="3124200" y="6245225"/>
            <a:ext cx="2895600" cy="476250"/>
          </a:xfrm>
          <a:prstGeom prst="rect">
            <a:avLst/>
          </a:prstGeom>
          <a:noFill/>
          <a:ln w="9525">
            <a:noFill/>
            <a:miter/>
          </a:ln>
        </p:spPr>
        <p:txBody>
          <a:bodyPr/>
          <a:lstStyle>
            <a:lvl1pPr>
              <a:defRPr sz="1400" noProof="1">
                <a:solidFill>
                  <a:schemeClr val="tx1"/>
                </a:solidFill>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Grp="1"/>
          </p:cNvSpPr>
          <p:nvPr>
            <p:ph type="sldNum" sz="quarter" idx="4"/>
          </p:nvPr>
        </p:nvSpPr>
        <p:spPr>
          <a:xfrm>
            <a:off x="6553200" y="6245225"/>
            <a:ext cx="2133600" cy="476250"/>
          </a:xfrm>
          <a:prstGeom prst="rect">
            <a:avLst/>
          </a:prstGeom>
          <a:noFill/>
          <a:ln w="9525">
            <a:noFill/>
            <a:miter/>
          </a:ln>
        </p:spPr>
        <p:txBody>
          <a:bodyPr vert="horz" wrap="square" lIns="91440" tIns="45720" rIns="91440" bIns="45720" numCol="1" anchor="t" anchorCtr="0" compatLnSpc="1"/>
          <a:lstStyle>
            <a:lvl1pPr algn="r">
              <a:defRPr sz="1400">
                <a:solidFill>
                  <a:schemeClr val="tx1"/>
                </a:solidFill>
                <a:latin typeface="Arial" panose="020B0604020202020204" pitchFamily="34" charset="0"/>
                <a:ea typeface="宋体" panose="02010600030101010101" pitchFamily="2" charset="-122"/>
              </a:defRPr>
            </a:lvl1p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lvl="5"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ctr" defTabSz="914400" eaLnBrk="0" fontAlgn="base" latinLnBrk="0" hangingPunct="0">
        <a:spcBef>
          <a:spcPct val="0"/>
        </a:spcBef>
        <a:spcAft>
          <a:spcPct val="0"/>
        </a:spcAft>
        <a:buFont typeface="Arial" panose="020B0604020202020204" pitchFamily="34" charset="0"/>
        <a:buNone/>
        <a:defRPr sz="2800" b="0" i="0" u="none" kern="1200" baseline="0">
          <a:solidFill>
            <a:schemeClr val="bg1"/>
          </a:solidFill>
          <a:latin typeface="+mn-lt"/>
          <a:ea typeface="+mn-ea"/>
          <a:cs typeface="+mn-cs"/>
        </a:defRPr>
      </a:lvl1pPr>
      <a:lvl2pPr marL="457200" lvl="1" indent="0" algn="ctr" defTabSz="914400" eaLnBrk="1" fontAlgn="base" latinLnBrk="0" hangingPunct="1">
        <a:spcBef>
          <a:spcPct val="0"/>
        </a:spcBef>
        <a:spcAft>
          <a:spcPct val="0"/>
        </a:spcAft>
        <a:buFont typeface="Arial" panose="020B0604020202020204" pitchFamily="34" charset="0"/>
        <a:buNone/>
        <a:defRPr sz="2800" b="0" i="0" u="none" kern="1200" baseline="0">
          <a:solidFill>
            <a:schemeClr val="bg1"/>
          </a:solidFill>
          <a:latin typeface="+mn-lt"/>
          <a:ea typeface="+mn-ea"/>
          <a:cs typeface="+mn-cs"/>
        </a:defRPr>
      </a:lvl2pPr>
      <a:lvl3pPr marL="914400" lvl="2" indent="0" algn="ctr" defTabSz="914400" eaLnBrk="1" fontAlgn="base" latinLnBrk="0" hangingPunct="1">
        <a:spcBef>
          <a:spcPct val="0"/>
        </a:spcBef>
        <a:spcAft>
          <a:spcPct val="0"/>
        </a:spcAft>
        <a:buFont typeface="Arial" panose="020B0604020202020204" pitchFamily="34" charset="0"/>
        <a:buNone/>
        <a:defRPr sz="2800" b="0" i="0" u="none" kern="1200" baseline="0">
          <a:solidFill>
            <a:schemeClr val="bg1"/>
          </a:solidFill>
          <a:latin typeface="+mn-lt"/>
          <a:ea typeface="+mn-ea"/>
          <a:cs typeface="+mn-cs"/>
        </a:defRPr>
      </a:lvl3pPr>
      <a:lvl4pPr marL="1371600" lvl="3" indent="0" algn="ctr" defTabSz="914400" eaLnBrk="1" fontAlgn="base" latinLnBrk="0" hangingPunct="1">
        <a:spcBef>
          <a:spcPct val="0"/>
        </a:spcBef>
        <a:spcAft>
          <a:spcPct val="0"/>
        </a:spcAft>
        <a:buFont typeface="Arial" panose="020B0604020202020204" pitchFamily="34" charset="0"/>
        <a:buNone/>
        <a:defRPr sz="2800" b="0" i="0" u="none" kern="1200" baseline="0">
          <a:solidFill>
            <a:schemeClr val="bg1"/>
          </a:solidFill>
          <a:latin typeface="+mn-lt"/>
          <a:ea typeface="+mn-ea"/>
          <a:cs typeface="+mn-cs"/>
        </a:defRPr>
      </a:lvl4pPr>
      <a:lvl5pPr marL="1828800" lvl="4" indent="0" algn="ctr" defTabSz="914400" eaLnBrk="1" fontAlgn="base" latinLnBrk="0" hangingPunct="1">
        <a:spcBef>
          <a:spcPct val="0"/>
        </a:spcBef>
        <a:spcAft>
          <a:spcPct val="0"/>
        </a:spcAft>
        <a:buFont typeface="Arial" panose="020B0604020202020204" pitchFamily="34" charset="0"/>
        <a:buNone/>
        <a:defRPr sz="2800" b="0" i="0" u="none" kern="1200" baseline="0">
          <a:solidFill>
            <a:schemeClr val="bg1"/>
          </a:solidFill>
          <a:latin typeface="+mn-lt"/>
          <a:ea typeface="+mn-ea"/>
          <a:cs typeface="+mn-cs"/>
        </a:defRPr>
      </a:lvl5pPr>
      <a:lvl6pPr marL="2286000" lvl="5" indent="0" algn="ctr" defTabSz="914400" eaLnBrk="1" fontAlgn="base" latinLnBrk="0" hangingPunct="1">
        <a:spcBef>
          <a:spcPct val="0"/>
        </a:spcBef>
        <a:spcAft>
          <a:spcPct val="0"/>
        </a:spcAft>
        <a:buFont typeface="Arial" panose="020B0604020202020204" pitchFamily="34" charset="0"/>
        <a:buNone/>
        <a:defRPr sz="2800" b="0" i="0" u="none" kern="1200" baseline="0">
          <a:solidFill>
            <a:schemeClr val="bg1"/>
          </a:solidFill>
          <a:latin typeface="+mn-lt"/>
          <a:ea typeface="+mn-ea"/>
          <a:cs typeface="+mn-cs"/>
        </a:defRPr>
      </a:lvl6pPr>
      <a:lvl7pPr marL="2743200" lvl="6" indent="0" algn="ctr" defTabSz="914400" eaLnBrk="1" fontAlgn="base" latinLnBrk="0" hangingPunct="1">
        <a:spcBef>
          <a:spcPct val="0"/>
        </a:spcBef>
        <a:spcAft>
          <a:spcPct val="0"/>
        </a:spcAft>
        <a:buFont typeface="Arial" panose="020B0604020202020204" pitchFamily="34" charset="0"/>
        <a:buNone/>
        <a:defRPr sz="2800" b="0" i="0" u="none" kern="1200" baseline="0">
          <a:solidFill>
            <a:schemeClr val="bg1"/>
          </a:solidFill>
          <a:latin typeface="+mn-lt"/>
          <a:ea typeface="+mn-ea"/>
          <a:cs typeface="+mn-cs"/>
        </a:defRPr>
      </a:lvl7pPr>
      <a:lvl8pPr marL="3200400" lvl="7" indent="0" algn="ctr" defTabSz="914400" eaLnBrk="1" fontAlgn="base" latinLnBrk="0" hangingPunct="1">
        <a:spcBef>
          <a:spcPct val="0"/>
        </a:spcBef>
        <a:spcAft>
          <a:spcPct val="0"/>
        </a:spcAft>
        <a:buFont typeface="Arial" panose="020B0604020202020204" pitchFamily="34" charset="0"/>
        <a:buNone/>
        <a:defRPr sz="2800" b="0" i="0" u="none" kern="1200" baseline="0">
          <a:solidFill>
            <a:schemeClr val="bg1"/>
          </a:solidFill>
          <a:latin typeface="+mn-lt"/>
          <a:ea typeface="+mn-ea"/>
          <a:cs typeface="+mn-cs"/>
        </a:defRPr>
      </a:lvl8pPr>
      <a:lvl9pPr marL="3657600" lvl="8" indent="0" algn="ctr" defTabSz="914400" eaLnBrk="1" fontAlgn="base" latinLnBrk="0" hangingPunct="1">
        <a:spcBef>
          <a:spcPct val="0"/>
        </a:spcBef>
        <a:spcAft>
          <a:spcPct val="0"/>
        </a:spcAft>
        <a:buFont typeface="Arial" panose="020B0604020202020204" pitchFamily="34" charset="0"/>
        <a:buNone/>
        <a:defRPr sz="2800" b="0" i="0" u="none" kern="1200" baseline="0">
          <a:solidFill>
            <a:schemeClr val="bg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4098" name="Rectangle 2"/>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p>
        </p:txBody>
      </p:sp>
      <p:sp>
        <p:nvSpPr>
          <p:cNvPr id="4099" name="Rectangle 3"/>
          <p:cNvSpPr>
            <a:spLocks noGrp="1"/>
          </p:cNvSpPr>
          <p:nvPr>
            <p:ph type="body"/>
          </p:nvPr>
        </p:nvSpPr>
        <p:spPr>
          <a:xfrm>
            <a:off x="457200" y="1600200"/>
            <a:ext cx="8229600" cy="4525963"/>
          </a:xfrm>
          <a:prstGeom prst="rect">
            <a:avLst/>
          </a:prstGeom>
          <a:noFill/>
          <a:ln w="9525">
            <a:noFill/>
          </a:ln>
        </p:spPr>
        <p:txBody>
          <a:bodyPr anchor="t" anchorCtr="0"/>
          <a:lstStyle/>
          <a:p>
            <a:pPr lvl="0"/>
            <a:r>
              <a:rPr lang="zh-CN" altLang="en-US" dirty="0"/>
              <a:t>单击此处编辑母版文本样式</a:t>
            </a:r>
          </a:p>
          <a:p>
            <a:pPr lvl="1" indent="-285750"/>
            <a:r>
              <a:rPr lang="zh-CN" altLang="en-US" dirty="0"/>
              <a:t>第二级</a:t>
            </a:r>
          </a:p>
          <a:p>
            <a:pPr lvl="2" indent="-228600"/>
            <a:r>
              <a:rPr lang="zh-CN" altLang="en-US" dirty="0"/>
              <a:t>第三级</a:t>
            </a:r>
          </a:p>
          <a:p>
            <a:pPr lvl="3" indent="-228600"/>
            <a:r>
              <a:rPr lang="zh-CN" altLang="en-US" dirty="0"/>
              <a:t>第四级</a:t>
            </a:r>
          </a:p>
          <a:p>
            <a:pPr lvl="4" indent="-228600"/>
            <a:r>
              <a:rPr lang="zh-CN" altLang="en-US" dirty="0"/>
              <a:t>第五级</a:t>
            </a:r>
          </a:p>
        </p:txBody>
      </p:sp>
      <p:sp>
        <p:nvSpPr>
          <p:cNvPr id="1028" name="Rectangle 4"/>
          <p:cNvSpPr>
            <a:spLocks noGrp="1"/>
          </p:cNvSpPr>
          <p:nvPr>
            <p:ph type="dt" sz="half" idx="2"/>
          </p:nvPr>
        </p:nvSpPr>
        <p:spPr>
          <a:xfrm>
            <a:off x="457200" y="6245225"/>
            <a:ext cx="2133600" cy="476250"/>
          </a:xfrm>
          <a:prstGeom prst="rect">
            <a:avLst/>
          </a:prstGeom>
          <a:noFill/>
          <a:ln w="9525">
            <a:noFill/>
            <a:miter/>
          </a:ln>
        </p:spPr>
        <p:txBody>
          <a:bodyPr/>
          <a:lstStyle>
            <a:lvl1pPr algn="l">
              <a:defRPr sz="1400" noProof="1">
                <a:solidFill>
                  <a:schemeClr val="tx1"/>
                </a:solidFill>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Rectangle 5"/>
          <p:cNvSpPr>
            <a:spLocks noGrp="1"/>
          </p:cNvSpPr>
          <p:nvPr>
            <p:ph type="ftr" sz="quarter" idx="3"/>
          </p:nvPr>
        </p:nvSpPr>
        <p:spPr>
          <a:xfrm>
            <a:off x="3124200" y="6245225"/>
            <a:ext cx="2895600" cy="476250"/>
          </a:xfrm>
          <a:prstGeom prst="rect">
            <a:avLst/>
          </a:prstGeom>
          <a:noFill/>
          <a:ln w="9525">
            <a:noFill/>
            <a:miter/>
          </a:ln>
        </p:spPr>
        <p:txBody>
          <a:bodyPr/>
          <a:lstStyle>
            <a:lvl1pPr>
              <a:defRPr sz="1400" noProof="1">
                <a:solidFill>
                  <a:schemeClr val="tx1"/>
                </a:solidFill>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Grp="1"/>
          </p:cNvSpPr>
          <p:nvPr>
            <p:ph type="sldNum" sz="quarter" idx="4"/>
          </p:nvPr>
        </p:nvSpPr>
        <p:spPr>
          <a:xfrm>
            <a:off x="6553200" y="6245225"/>
            <a:ext cx="2133600" cy="476250"/>
          </a:xfrm>
          <a:prstGeom prst="rect">
            <a:avLst/>
          </a:prstGeom>
          <a:noFill/>
          <a:ln w="9525">
            <a:noFill/>
            <a:miter/>
          </a:ln>
        </p:spPr>
        <p:txBody>
          <a:bodyPr vert="horz" wrap="square" lIns="91440" tIns="45720" rIns="91440" bIns="45720" numCol="1" anchor="t" anchorCtr="0" compatLnSpc="1"/>
          <a:lstStyle>
            <a:lvl1pPr algn="r">
              <a:defRPr sz="1400">
                <a:solidFill>
                  <a:schemeClr val="tx1"/>
                </a:solidFill>
                <a:latin typeface="Arial" panose="020B0604020202020204" pitchFamily="34" charset="0"/>
                <a:ea typeface="宋体" panose="02010600030101010101" pitchFamily="2" charset="-122"/>
              </a:defRPr>
            </a:lvl1p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lvl="5"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ctr" defTabSz="914400" eaLnBrk="0" fontAlgn="base" latinLnBrk="0" hangingPunct="0">
        <a:spcBef>
          <a:spcPct val="0"/>
        </a:spcBef>
        <a:spcAft>
          <a:spcPct val="0"/>
        </a:spcAft>
        <a:buFont typeface="Arial" panose="020B0604020202020204" pitchFamily="34" charset="0"/>
        <a:buNone/>
        <a:defRPr sz="2800" b="0" i="0" u="none" kern="1200" baseline="0">
          <a:solidFill>
            <a:schemeClr val="bg1"/>
          </a:solidFill>
          <a:latin typeface="+mn-lt"/>
          <a:ea typeface="+mn-ea"/>
          <a:cs typeface="+mn-cs"/>
        </a:defRPr>
      </a:lvl1pPr>
      <a:lvl2pPr marL="457200" lvl="1" indent="0" algn="ctr" defTabSz="914400" eaLnBrk="1" fontAlgn="base" latinLnBrk="0" hangingPunct="1">
        <a:spcBef>
          <a:spcPct val="0"/>
        </a:spcBef>
        <a:spcAft>
          <a:spcPct val="0"/>
        </a:spcAft>
        <a:buFont typeface="Arial" panose="020B0604020202020204" pitchFamily="34" charset="0"/>
        <a:buNone/>
        <a:defRPr sz="2800" b="0" i="0" u="none" kern="1200" baseline="0">
          <a:solidFill>
            <a:schemeClr val="bg1"/>
          </a:solidFill>
          <a:latin typeface="+mn-lt"/>
          <a:ea typeface="+mn-ea"/>
          <a:cs typeface="+mn-cs"/>
        </a:defRPr>
      </a:lvl2pPr>
      <a:lvl3pPr marL="914400" lvl="2" indent="0" algn="ctr" defTabSz="914400" eaLnBrk="1" fontAlgn="base" latinLnBrk="0" hangingPunct="1">
        <a:spcBef>
          <a:spcPct val="0"/>
        </a:spcBef>
        <a:spcAft>
          <a:spcPct val="0"/>
        </a:spcAft>
        <a:buFont typeface="Arial" panose="020B0604020202020204" pitchFamily="34" charset="0"/>
        <a:buNone/>
        <a:defRPr sz="2800" b="0" i="0" u="none" kern="1200" baseline="0">
          <a:solidFill>
            <a:schemeClr val="bg1"/>
          </a:solidFill>
          <a:latin typeface="+mn-lt"/>
          <a:ea typeface="+mn-ea"/>
          <a:cs typeface="+mn-cs"/>
        </a:defRPr>
      </a:lvl3pPr>
      <a:lvl4pPr marL="1371600" lvl="3" indent="0" algn="ctr" defTabSz="914400" eaLnBrk="1" fontAlgn="base" latinLnBrk="0" hangingPunct="1">
        <a:spcBef>
          <a:spcPct val="0"/>
        </a:spcBef>
        <a:spcAft>
          <a:spcPct val="0"/>
        </a:spcAft>
        <a:buFont typeface="Arial" panose="020B0604020202020204" pitchFamily="34" charset="0"/>
        <a:buNone/>
        <a:defRPr sz="2800" b="0" i="0" u="none" kern="1200" baseline="0">
          <a:solidFill>
            <a:schemeClr val="bg1"/>
          </a:solidFill>
          <a:latin typeface="+mn-lt"/>
          <a:ea typeface="+mn-ea"/>
          <a:cs typeface="+mn-cs"/>
        </a:defRPr>
      </a:lvl4pPr>
      <a:lvl5pPr marL="1828800" lvl="4" indent="0" algn="ctr" defTabSz="914400" eaLnBrk="1" fontAlgn="base" latinLnBrk="0" hangingPunct="1">
        <a:spcBef>
          <a:spcPct val="0"/>
        </a:spcBef>
        <a:spcAft>
          <a:spcPct val="0"/>
        </a:spcAft>
        <a:buFont typeface="Arial" panose="020B0604020202020204" pitchFamily="34" charset="0"/>
        <a:buNone/>
        <a:defRPr sz="2800" b="0" i="0" u="none" kern="1200" baseline="0">
          <a:solidFill>
            <a:schemeClr val="bg1"/>
          </a:solidFill>
          <a:latin typeface="+mn-lt"/>
          <a:ea typeface="+mn-ea"/>
          <a:cs typeface="+mn-cs"/>
        </a:defRPr>
      </a:lvl5pPr>
      <a:lvl6pPr marL="2286000" lvl="5" indent="0" algn="ctr" defTabSz="914400" eaLnBrk="1" fontAlgn="base" latinLnBrk="0" hangingPunct="1">
        <a:spcBef>
          <a:spcPct val="0"/>
        </a:spcBef>
        <a:spcAft>
          <a:spcPct val="0"/>
        </a:spcAft>
        <a:buFont typeface="Arial" panose="020B0604020202020204" pitchFamily="34" charset="0"/>
        <a:buNone/>
        <a:defRPr sz="2800" b="0" i="0" u="none" kern="1200" baseline="0">
          <a:solidFill>
            <a:schemeClr val="bg1"/>
          </a:solidFill>
          <a:latin typeface="+mn-lt"/>
          <a:ea typeface="+mn-ea"/>
          <a:cs typeface="+mn-cs"/>
        </a:defRPr>
      </a:lvl6pPr>
      <a:lvl7pPr marL="2743200" lvl="6" indent="0" algn="ctr" defTabSz="914400" eaLnBrk="1" fontAlgn="base" latinLnBrk="0" hangingPunct="1">
        <a:spcBef>
          <a:spcPct val="0"/>
        </a:spcBef>
        <a:spcAft>
          <a:spcPct val="0"/>
        </a:spcAft>
        <a:buFont typeface="Arial" panose="020B0604020202020204" pitchFamily="34" charset="0"/>
        <a:buNone/>
        <a:defRPr sz="2800" b="0" i="0" u="none" kern="1200" baseline="0">
          <a:solidFill>
            <a:schemeClr val="bg1"/>
          </a:solidFill>
          <a:latin typeface="+mn-lt"/>
          <a:ea typeface="+mn-ea"/>
          <a:cs typeface="+mn-cs"/>
        </a:defRPr>
      </a:lvl7pPr>
      <a:lvl8pPr marL="3200400" lvl="7" indent="0" algn="ctr" defTabSz="914400" eaLnBrk="1" fontAlgn="base" latinLnBrk="0" hangingPunct="1">
        <a:spcBef>
          <a:spcPct val="0"/>
        </a:spcBef>
        <a:spcAft>
          <a:spcPct val="0"/>
        </a:spcAft>
        <a:buFont typeface="Arial" panose="020B0604020202020204" pitchFamily="34" charset="0"/>
        <a:buNone/>
        <a:defRPr sz="2800" b="0" i="0" u="none" kern="1200" baseline="0">
          <a:solidFill>
            <a:schemeClr val="bg1"/>
          </a:solidFill>
          <a:latin typeface="+mn-lt"/>
          <a:ea typeface="+mn-ea"/>
          <a:cs typeface="+mn-cs"/>
        </a:defRPr>
      </a:lvl8pPr>
      <a:lvl9pPr marL="3657600" lvl="8" indent="0" algn="ctr" defTabSz="914400" eaLnBrk="1" fontAlgn="base" latinLnBrk="0" hangingPunct="1">
        <a:spcBef>
          <a:spcPct val="0"/>
        </a:spcBef>
        <a:spcAft>
          <a:spcPct val="0"/>
        </a:spcAft>
        <a:buFont typeface="Arial" panose="020B0604020202020204" pitchFamily="34" charset="0"/>
        <a:buNone/>
        <a:defRPr sz="2800" b="0" i="0" u="none" kern="1200" baseline="0">
          <a:solidFill>
            <a:schemeClr val="bg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5122" name="Rectangle 2"/>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p>
        </p:txBody>
      </p:sp>
      <p:sp>
        <p:nvSpPr>
          <p:cNvPr id="5123" name="Rectangle 3"/>
          <p:cNvSpPr>
            <a:spLocks noGrp="1"/>
          </p:cNvSpPr>
          <p:nvPr>
            <p:ph type="body"/>
          </p:nvPr>
        </p:nvSpPr>
        <p:spPr>
          <a:xfrm>
            <a:off x="457200" y="1600200"/>
            <a:ext cx="8229600" cy="4525963"/>
          </a:xfrm>
          <a:prstGeom prst="rect">
            <a:avLst/>
          </a:prstGeom>
          <a:noFill/>
          <a:ln w="9525">
            <a:noFill/>
          </a:ln>
        </p:spPr>
        <p:txBody>
          <a:bodyPr anchor="t" anchorCtr="0"/>
          <a:lstStyle/>
          <a:p>
            <a:pPr lvl="0"/>
            <a:r>
              <a:rPr lang="zh-CN" altLang="en-US" dirty="0"/>
              <a:t>单击此处编辑母版文本样式</a:t>
            </a:r>
          </a:p>
          <a:p>
            <a:pPr lvl="1" indent="-285750"/>
            <a:r>
              <a:rPr lang="zh-CN" altLang="en-US" dirty="0"/>
              <a:t>第二级</a:t>
            </a:r>
          </a:p>
          <a:p>
            <a:pPr lvl="2" indent="-228600"/>
            <a:r>
              <a:rPr lang="zh-CN" altLang="en-US" dirty="0"/>
              <a:t>第三级</a:t>
            </a:r>
          </a:p>
          <a:p>
            <a:pPr lvl="3" indent="-228600"/>
            <a:r>
              <a:rPr lang="zh-CN" altLang="en-US" dirty="0"/>
              <a:t>第四级</a:t>
            </a:r>
          </a:p>
          <a:p>
            <a:pPr lvl="4" indent="-228600"/>
            <a:r>
              <a:rPr lang="zh-CN" altLang="en-US" dirty="0"/>
              <a:t>第五级</a:t>
            </a:r>
          </a:p>
        </p:txBody>
      </p:sp>
      <p:sp>
        <p:nvSpPr>
          <p:cNvPr id="1028" name="Rectangle 4"/>
          <p:cNvSpPr>
            <a:spLocks noGrp="1"/>
          </p:cNvSpPr>
          <p:nvPr>
            <p:ph type="dt" sz="half" idx="2"/>
          </p:nvPr>
        </p:nvSpPr>
        <p:spPr>
          <a:xfrm>
            <a:off x="457200" y="6245225"/>
            <a:ext cx="2133600" cy="476250"/>
          </a:xfrm>
          <a:prstGeom prst="rect">
            <a:avLst/>
          </a:prstGeom>
          <a:noFill/>
          <a:ln w="9525">
            <a:noFill/>
            <a:miter/>
          </a:ln>
        </p:spPr>
        <p:txBody>
          <a:bodyPr/>
          <a:lstStyle>
            <a:lvl1pPr algn="l">
              <a:defRPr sz="1400" noProof="1">
                <a:solidFill>
                  <a:schemeClr val="tx1"/>
                </a:solidFill>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Rectangle 5"/>
          <p:cNvSpPr>
            <a:spLocks noGrp="1"/>
          </p:cNvSpPr>
          <p:nvPr>
            <p:ph type="ftr" sz="quarter" idx="3"/>
          </p:nvPr>
        </p:nvSpPr>
        <p:spPr>
          <a:xfrm>
            <a:off x="3124200" y="6245225"/>
            <a:ext cx="2895600" cy="476250"/>
          </a:xfrm>
          <a:prstGeom prst="rect">
            <a:avLst/>
          </a:prstGeom>
          <a:noFill/>
          <a:ln w="9525">
            <a:noFill/>
            <a:miter/>
          </a:ln>
        </p:spPr>
        <p:txBody>
          <a:bodyPr/>
          <a:lstStyle>
            <a:lvl1pPr>
              <a:defRPr sz="1400" noProof="1">
                <a:solidFill>
                  <a:schemeClr val="tx1"/>
                </a:solidFill>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Grp="1"/>
          </p:cNvSpPr>
          <p:nvPr>
            <p:ph type="sldNum" sz="quarter" idx="4"/>
          </p:nvPr>
        </p:nvSpPr>
        <p:spPr>
          <a:xfrm>
            <a:off x="6553200" y="6245225"/>
            <a:ext cx="2133600" cy="476250"/>
          </a:xfrm>
          <a:prstGeom prst="rect">
            <a:avLst/>
          </a:prstGeom>
          <a:noFill/>
          <a:ln w="9525">
            <a:noFill/>
            <a:miter/>
          </a:ln>
        </p:spPr>
        <p:txBody>
          <a:bodyPr vert="horz" wrap="square" lIns="91440" tIns="45720" rIns="91440" bIns="45720" numCol="1" anchor="t" anchorCtr="0" compatLnSpc="1"/>
          <a:lstStyle>
            <a:lvl1pPr algn="r">
              <a:defRPr sz="1400">
                <a:solidFill>
                  <a:schemeClr val="tx1"/>
                </a:solidFill>
                <a:latin typeface="Arial" panose="020B0604020202020204" pitchFamily="34" charset="0"/>
                <a:ea typeface="宋体" panose="02010600030101010101" pitchFamily="2" charset="-122"/>
              </a:defRPr>
            </a:lvl1p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lvl="5"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ctr" defTabSz="914400" eaLnBrk="0" fontAlgn="base" latinLnBrk="0" hangingPunct="0">
        <a:spcBef>
          <a:spcPct val="0"/>
        </a:spcBef>
        <a:spcAft>
          <a:spcPct val="0"/>
        </a:spcAft>
        <a:buFont typeface="Arial" panose="020B0604020202020204" pitchFamily="34" charset="0"/>
        <a:buNone/>
        <a:defRPr sz="2800" b="0" i="0" u="none" kern="1200" baseline="0">
          <a:solidFill>
            <a:schemeClr val="bg1"/>
          </a:solidFill>
          <a:latin typeface="+mn-lt"/>
          <a:ea typeface="+mn-ea"/>
          <a:cs typeface="+mn-cs"/>
        </a:defRPr>
      </a:lvl1pPr>
      <a:lvl2pPr marL="457200" lvl="1" indent="0" algn="ctr" defTabSz="914400" eaLnBrk="1" fontAlgn="base" latinLnBrk="0" hangingPunct="1">
        <a:spcBef>
          <a:spcPct val="0"/>
        </a:spcBef>
        <a:spcAft>
          <a:spcPct val="0"/>
        </a:spcAft>
        <a:buFont typeface="Arial" panose="020B0604020202020204" pitchFamily="34" charset="0"/>
        <a:buNone/>
        <a:defRPr sz="2800" b="0" i="0" u="none" kern="1200" baseline="0">
          <a:solidFill>
            <a:schemeClr val="bg1"/>
          </a:solidFill>
          <a:latin typeface="+mn-lt"/>
          <a:ea typeface="+mn-ea"/>
          <a:cs typeface="+mn-cs"/>
        </a:defRPr>
      </a:lvl2pPr>
      <a:lvl3pPr marL="914400" lvl="2" indent="0" algn="ctr" defTabSz="914400" eaLnBrk="1" fontAlgn="base" latinLnBrk="0" hangingPunct="1">
        <a:spcBef>
          <a:spcPct val="0"/>
        </a:spcBef>
        <a:spcAft>
          <a:spcPct val="0"/>
        </a:spcAft>
        <a:buFont typeface="Arial" panose="020B0604020202020204" pitchFamily="34" charset="0"/>
        <a:buNone/>
        <a:defRPr sz="2800" b="0" i="0" u="none" kern="1200" baseline="0">
          <a:solidFill>
            <a:schemeClr val="bg1"/>
          </a:solidFill>
          <a:latin typeface="+mn-lt"/>
          <a:ea typeface="+mn-ea"/>
          <a:cs typeface="+mn-cs"/>
        </a:defRPr>
      </a:lvl3pPr>
      <a:lvl4pPr marL="1371600" lvl="3" indent="0" algn="ctr" defTabSz="914400" eaLnBrk="1" fontAlgn="base" latinLnBrk="0" hangingPunct="1">
        <a:spcBef>
          <a:spcPct val="0"/>
        </a:spcBef>
        <a:spcAft>
          <a:spcPct val="0"/>
        </a:spcAft>
        <a:buFont typeface="Arial" panose="020B0604020202020204" pitchFamily="34" charset="0"/>
        <a:buNone/>
        <a:defRPr sz="2800" b="0" i="0" u="none" kern="1200" baseline="0">
          <a:solidFill>
            <a:schemeClr val="bg1"/>
          </a:solidFill>
          <a:latin typeface="+mn-lt"/>
          <a:ea typeface="+mn-ea"/>
          <a:cs typeface="+mn-cs"/>
        </a:defRPr>
      </a:lvl4pPr>
      <a:lvl5pPr marL="1828800" lvl="4" indent="0" algn="ctr" defTabSz="914400" eaLnBrk="1" fontAlgn="base" latinLnBrk="0" hangingPunct="1">
        <a:spcBef>
          <a:spcPct val="0"/>
        </a:spcBef>
        <a:spcAft>
          <a:spcPct val="0"/>
        </a:spcAft>
        <a:buFont typeface="Arial" panose="020B0604020202020204" pitchFamily="34" charset="0"/>
        <a:buNone/>
        <a:defRPr sz="2800" b="0" i="0" u="none" kern="1200" baseline="0">
          <a:solidFill>
            <a:schemeClr val="bg1"/>
          </a:solidFill>
          <a:latin typeface="+mn-lt"/>
          <a:ea typeface="+mn-ea"/>
          <a:cs typeface="+mn-cs"/>
        </a:defRPr>
      </a:lvl5pPr>
      <a:lvl6pPr marL="2286000" lvl="5" indent="0" algn="ctr" defTabSz="914400" eaLnBrk="1" fontAlgn="base" latinLnBrk="0" hangingPunct="1">
        <a:spcBef>
          <a:spcPct val="0"/>
        </a:spcBef>
        <a:spcAft>
          <a:spcPct val="0"/>
        </a:spcAft>
        <a:buFont typeface="Arial" panose="020B0604020202020204" pitchFamily="34" charset="0"/>
        <a:buNone/>
        <a:defRPr sz="2800" b="0" i="0" u="none" kern="1200" baseline="0">
          <a:solidFill>
            <a:schemeClr val="bg1"/>
          </a:solidFill>
          <a:latin typeface="+mn-lt"/>
          <a:ea typeface="+mn-ea"/>
          <a:cs typeface="+mn-cs"/>
        </a:defRPr>
      </a:lvl6pPr>
      <a:lvl7pPr marL="2743200" lvl="6" indent="0" algn="ctr" defTabSz="914400" eaLnBrk="1" fontAlgn="base" latinLnBrk="0" hangingPunct="1">
        <a:spcBef>
          <a:spcPct val="0"/>
        </a:spcBef>
        <a:spcAft>
          <a:spcPct val="0"/>
        </a:spcAft>
        <a:buFont typeface="Arial" panose="020B0604020202020204" pitchFamily="34" charset="0"/>
        <a:buNone/>
        <a:defRPr sz="2800" b="0" i="0" u="none" kern="1200" baseline="0">
          <a:solidFill>
            <a:schemeClr val="bg1"/>
          </a:solidFill>
          <a:latin typeface="+mn-lt"/>
          <a:ea typeface="+mn-ea"/>
          <a:cs typeface="+mn-cs"/>
        </a:defRPr>
      </a:lvl7pPr>
      <a:lvl8pPr marL="3200400" lvl="7" indent="0" algn="ctr" defTabSz="914400" eaLnBrk="1" fontAlgn="base" latinLnBrk="0" hangingPunct="1">
        <a:spcBef>
          <a:spcPct val="0"/>
        </a:spcBef>
        <a:spcAft>
          <a:spcPct val="0"/>
        </a:spcAft>
        <a:buFont typeface="Arial" panose="020B0604020202020204" pitchFamily="34" charset="0"/>
        <a:buNone/>
        <a:defRPr sz="2800" b="0" i="0" u="none" kern="1200" baseline="0">
          <a:solidFill>
            <a:schemeClr val="bg1"/>
          </a:solidFill>
          <a:latin typeface="+mn-lt"/>
          <a:ea typeface="+mn-ea"/>
          <a:cs typeface="+mn-cs"/>
        </a:defRPr>
      </a:lvl8pPr>
      <a:lvl9pPr marL="3657600" lvl="8" indent="0" algn="ctr" defTabSz="914400" eaLnBrk="1" fontAlgn="base" latinLnBrk="0" hangingPunct="1">
        <a:spcBef>
          <a:spcPct val="0"/>
        </a:spcBef>
        <a:spcAft>
          <a:spcPct val="0"/>
        </a:spcAft>
        <a:buFont typeface="Arial" panose="020B0604020202020204" pitchFamily="34" charset="0"/>
        <a:buNone/>
        <a:defRPr sz="2800" b="0" i="0" u="none" kern="1200" baseline="0">
          <a:solidFill>
            <a:schemeClr val="bg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jpe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notesSlide" Target="../notesSlides/notesSlide1.xml"/><Relationship Id="rId7" Type="http://schemas.openxmlformats.org/officeDocument/2006/relationships/image" Target="../media/image8.jpe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slideLayout" Target="../slideLayouts/slideLayout7.xml"/><Relationship Id="rId7" Type="http://schemas.openxmlformats.org/officeDocument/2006/relationships/image" Target="../media/image61.png"/><Relationship Id="rId2" Type="http://schemas.openxmlformats.org/officeDocument/2006/relationships/video" Target="file:///E:\&#20840;&#20891;&#23398;&#29983;&#20891;&#35757;&#22810;&#23186;&#20307;&#35838;&#20214;&#65288;&#21382;&#24180;&#65289;\&#31532;&#20845;&#25209;&#23398;&#29983;&#20891;&#35757;&#35838;&#20214;\&#22269;&#38469;&#25112;&#30053;&#26684;&#23616;\&#35838;&#20214;\&#33487;&#32852;&#35299;&#20307;.MPG" TargetMode="External"/><Relationship Id="rId1" Type="http://schemas.microsoft.com/office/2007/relationships/media" Target="file:///E:\&#20840;&#20891;&#23398;&#29983;&#20891;&#35757;&#22810;&#23186;&#20307;&#35838;&#20214;&#65288;&#21382;&#24180;&#65289;\&#31532;&#20845;&#25209;&#23398;&#29983;&#20891;&#35757;&#35838;&#20214;\&#22269;&#38469;&#25112;&#30053;&#26684;&#23616;\&#35838;&#20214;\&#33487;&#32852;&#35299;&#20307;.MPG" TargetMode="Externa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jpeg"/></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oleObject" Target="../embeddings/oleObject2.bin"/><Relationship Id="rId5" Type="http://schemas.openxmlformats.org/officeDocument/2006/relationships/image" Target="../media/image12.jpe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9218" name="Text Box 10"/>
          <p:cNvSpPr txBox="1"/>
          <p:nvPr/>
        </p:nvSpPr>
        <p:spPr>
          <a:xfrm>
            <a:off x="898525" y="73025"/>
            <a:ext cx="3708400" cy="519113"/>
          </a:xfrm>
          <a:prstGeom prst="rect">
            <a:avLst/>
          </a:prstGeom>
          <a:gradFill rotWithShape="1">
            <a:gsLst>
              <a:gs pos="0">
                <a:srgbClr val="006666"/>
              </a:gs>
              <a:gs pos="100000">
                <a:srgbClr val="004141"/>
              </a:gs>
            </a:gsLst>
            <a:lin ang="0" scaled="1"/>
            <a:tileRect/>
          </a:gradFill>
          <a:ln w="9525">
            <a:noFill/>
          </a:ln>
        </p:spPr>
        <p:txBody>
          <a:bodyPr anchor="t" anchorCtr="0">
            <a:spAutoFit/>
          </a:bodyPr>
          <a:lstStyle/>
          <a:p>
            <a:pPr algn="ctr"/>
            <a:endParaRPr lang="zh-CN" altLang="en-US" dirty="0">
              <a:latin typeface="楷体_GB2312" pitchFamily="49" charset="-122"/>
              <a:ea typeface="楷体_GB2312" pitchFamily="49" charset="-122"/>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文本框 1"/>
          <p:cNvSpPr txBox="1"/>
          <p:nvPr/>
        </p:nvSpPr>
        <p:spPr>
          <a:xfrm>
            <a:off x="0" y="2000250"/>
            <a:ext cx="9072563" cy="4830763"/>
          </a:xfrm>
          <a:prstGeom prst="rect">
            <a:avLst/>
          </a:prstGeom>
          <a:noFill/>
          <a:ln w="9525">
            <a:noFill/>
          </a:ln>
        </p:spPr>
        <p:txBody>
          <a:bodyPr wrap="none" anchor="t" anchorCtr="0">
            <a:spAutoFit/>
          </a:bodyPr>
          <a:lstStyle/>
          <a:p>
            <a:r>
              <a:rPr lang="en-US" altLang="zh-CN" dirty="0">
                <a:solidFill>
                  <a:schemeClr val="tx1"/>
                </a:solidFill>
                <a:latin typeface="新宋体" panose="02010609030101010101" charset="-122"/>
                <a:ea typeface="新宋体" panose="02010609030101010101" charset="-122"/>
              </a:rPr>
              <a:t>   </a:t>
            </a:r>
            <a:r>
              <a:rPr lang="zh-CN" altLang="en-US" dirty="0">
                <a:solidFill>
                  <a:schemeClr val="tx1"/>
                </a:solidFill>
                <a:latin typeface="新宋体" panose="02010609030101010101" charset="-122"/>
                <a:ea typeface="新宋体" panose="02010609030101010101" charset="-122"/>
              </a:rPr>
              <a:t>美国对日本的政治渗透还是很厉害的，那个日本的公</a:t>
            </a:r>
          </a:p>
          <a:p>
            <a:r>
              <a:rPr lang="zh-CN" altLang="en-US" dirty="0">
                <a:solidFill>
                  <a:schemeClr val="tx1"/>
                </a:solidFill>
                <a:latin typeface="新宋体" panose="02010609030101010101" charset="-122"/>
                <a:ea typeface="新宋体" panose="02010609030101010101" charset="-122"/>
              </a:rPr>
              <a:t>检法系统，所有人要提中层干部，就是提处长，必须在</a:t>
            </a:r>
          </a:p>
          <a:p>
            <a:r>
              <a:rPr lang="zh-CN" altLang="en-US" dirty="0">
                <a:solidFill>
                  <a:schemeClr val="tx1"/>
                </a:solidFill>
                <a:latin typeface="新宋体" panose="02010609030101010101" charset="-122"/>
                <a:ea typeface="新宋体" panose="02010609030101010101" charset="-122"/>
              </a:rPr>
              <a:t>美国培训一年，所以任何日本政治家要想跟美国叫板，</a:t>
            </a:r>
          </a:p>
          <a:p>
            <a:r>
              <a:rPr lang="zh-CN" altLang="en-US" dirty="0">
                <a:solidFill>
                  <a:schemeClr val="tx1"/>
                </a:solidFill>
                <a:latin typeface="新宋体" panose="02010609030101010101" charset="-122"/>
                <a:ea typeface="新宋体" panose="02010609030101010101" charset="-122"/>
              </a:rPr>
              <a:t>它很可能就是把你初中时候犯的错误都给你找出来，</a:t>
            </a:r>
          </a:p>
          <a:p>
            <a:r>
              <a:rPr lang="zh-CN" altLang="en-US" dirty="0">
                <a:solidFill>
                  <a:schemeClr val="tx1"/>
                </a:solidFill>
                <a:latin typeface="新宋体" panose="02010609030101010101" charset="-122"/>
                <a:ea typeface="新宋体" panose="02010609030101010101" charset="-122"/>
              </a:rPr>
              <a:t>你这个劣迹全给你找出来了。比如它整那个小泽一郎，</a:t>
            </a:r>
          </a:p>
          <a:p>
            <a:r>
              <a:rPr lang="zh-CN" altLang="en-US" dirty="0">
                <a:solidFill>
                  <a:schemeClr val="tx1"/>
                </a:solidFill>
                <a:latin typeface="新宋体" panose="02010609030101010101" charset="-122"/>
                <a:ea typeface="新宋体" panose="02010609030101010101" charset="-122"/>
              </a:rPr>
              <a:t>小泽一郎不是很反美嘛，你就看他</a:t>
            </a:r>
            <a:r>
              <a:rPr lang="en-US" altLang="zh-CN" dirty="0">
                <a:solidFill>
                  <a:schemeClr val="tx1"/>
                </a:solidFill>
                <a:latin typeface="新宋体" panose="02010609030101010101" charset="-122"/>
                <a:ea typeface="新宋体" panose="02010609030101010101" charset="-122"/>
              </a:rPr>
              <a:t>38</a:t>
            </a:r>
            <a:r>
              <a:rPr lang="zh-CN" altLang="en-US" dirty="0">
                <a:solidFill>
                  <a:schemeClr val="tx1"/>
                </a:solidFill>
                <a:latin typeface="新宋体" panose="02010609030101010101" charset="-122"/>
                <a:ea typeface="新宋体" panose="02010609030101010101" charset="-122"/>
              </a:rPr>
              <a:t>年前，他那个卖地</a:t>
            </a:r>
          </a:p>
          <a:p>
            <a:r>
              <a:rPr lang="zh-CN" altLang="en-US" dirty="0">
                <a:solidFill>
                  <a:schemeClr val="tx1"/>
                </a:solidFill>
                <a:latin typeface="新宋体" panose="02010609030101010101" charset="-122"/>
                <a:ea typeface="新宋体" panose="02010609030101010101" charset="-122"/>
              </a:rPr>
              <a:t>没交税什么的，全给你弄出来了，你都是有档案在它</a:t>
            </a:r>
          </a:p>
          <a:p>
            <a:r>
              <a:rPr lang="zh-CN" altLang="en-US" dirty="0">
                <a:solidFill>
                  <a:schemeClr val="tx1"/>
                </a:solidFill>
                <a:latin typeface="新宋体" panose="02010609030101010101" charset="-122"/>
                <a:ea typeface="新宋体" panose="02010609030101010101" charset="-122"/>
              </a:rPr>
              <a:t>手上啊。</a:t>
            </a:r>
            <a:endParaRPr lang="en-US" altLang="zh-CN" dirty="0">
              <a:solidFill>
                <a:schemeClr val="tx1"/>
              </a:solidFill>
              <a:latin typeface="新宋体" panose="02010609030101010101" charset="-122"/>
              <a:ea typeface="新宋体" panose="02010609030101010101" charset="-122"/>
            </a:endParaRPr>
          </a:p>
          <a:p>
            <a:r>
              <a:rPr lang="zh-CN" altLang="en-US" dirty="0">
                <a:solidFill>
                  <a:schemeClr val="tx1"/>
                </a:solidFill>
                <a:latin typeface="新宋体" panose="02010609030101010101" charset="-122"/>
                <a:ea typeface="新宋体" panose="02010609030101010101" charset="-122"/>
              </a:rPr>
              <a:t>    美国在日本驻军，好比潘多拉魔瓶的瓶塞，是为了看</a:t>
            </a:r>
            <a:endParaRPr lang="en-US" altLang="zh-CN" dirty="0">
              <a:solidFill>
                <a:schemeClr val="tx1"/>
              </a:solidFill>
              <a:latin typeface="新宋体" panose="02010609030101010101" charset="-122"/>
              <a:ea typeface="新宋体" panose="02010609030101010101" charset="-122"/>
            </a:endParaRPr>
          </a:p>
          <a:p>
            <a:r>
              <a:rPr lang="zh-CN" altLang="en-US" dirty="0">
                <a:solidFill>
                  <a:schemeClr val="tx1"/>
                </a:solidFill>
                <a:latin typeface="新宋体" panose="02010609030101010101" charset="-122"/>
                <a:ea typeface="新宋体" panose="02010609030101010101" charset="-122"/>
              </a:rPr>
              <a:t>住日本军国主义魔鬼。</a:t>
            </a:r>
          </a:p>
          <a:p>
            <a:endParaRPr lang="zh-CN" altLang="en-US" dirty="0">
              <a:solidFill>
                <a:schemeClr val="tx1"/>
              </a:solidFill>
              <a:latin typeface="新宋体" panose="02010609030101010101" charset="-122"/>
              <a:ea typeface="新宋体" panose="02010609030101010101" charset="-122"/>
            </a:endParaRPr>
          </a:p>
        </p:txBody>
      </p:sp>
      <p:sp>
        <p:nvSpPr>
          <p:cNvPr id="20483" name="TextBox 2"/>
          <p:cNvSpPr txBox="1"/>
          <p:nvPr/>
        </p:nvSpPr>
        <p:spPr>
          <a:xfrm>
            <a:off x="357188" y="142875"/>
            <a:ext cx="8501062" cy="954088"/>
          </a:xfrm>
          <a:prstGeom prst="rect">
            <a:avLst/>
          </a:prstGeom>
          <a:solidFill>
            <a:srgbClr val="C00000"/>
          </a:solidFill>
          <a:ln w="9525" cap="flat" cmpd="sng">
            <a:solidFill>
              <a:srgbClr val="C00000"/>
            </a:solidFill>
            <a:prstDash val="solid"/>
            <a:miter/>
            <a:headEnd type="none" w="med" len="med"/>
            <a:tailEnd type="none" w="med" len="med"/>
          </a:ln>
        </p:spPr>
        <p:txBody>
          <a:bodyPr anchor="t" anchorCtr="0">
            <a:spAutoFit/>
          </a:bodyPr>
          <a:lstStyle/>
          <a:p>
            <a:r>
              <a:rPr lang="zh-CN" altLang="en-US" dirty="0">
                <a:solidFill>
                  <a:schemeClr val="tx1"/>
                </a:solidFill>
                <a:latin typeface="楷体_GB2312" pitchFamily="49" charset="-122"/>
                <a:ea typeface="楷体_GB2312" pitchFamily="49" charset="-122"/>
              </a:rPr>
              <a:t>   </a:t>
            </a:r>
            <a:r>
              <a:rPr lang="zh-CN" altLang="en-US" b="1" dirty="0">
                <a:latin typeface="楷体_GB2312" pitchFamily="49" charset="-122"/>
                <a:ea typeface="楷体_GB2312" pitchFamily="49" charset="-122"/>
              </a:rPr>
              <a:t>中美打打停停，停停打打；中欧打打磨磨，磨磨打打成为新常态。</a:t>
            </a:r>
          </a:p>
        </p:txBody>
      </p:sp>
      <p:sp>
        <p:nvSpPr>
          <p:cNvPr id="20484" name="TextBox 3"/>
          <p:cNvSpPr txBox="1"/>
          <p:nvPr/>
        </p:nvSpPr>
        <p:spPr>
          <a:xfrm>
            <a:off x="357188" y="1096963"/>
            <a:ext cx="8501062" cy="954087"/>
          </a:xfrm>
          <a:prstGeom prst="rect">
            <a:avLst/>
          </a:prstGeom>
          <a:solidFill>
            <a:srgbClr val="C00000"/>
          </a:solidFill>
          <a:ln w="9525" cap="flat" cmpd="sng">
            <a:solidFill>
              <a:srgbClr val="C00000"/>
            </a:solidFill>
            <a:prstDash val="solid"/>
            <a:miter/>
            <a:headEnd type="none" w="med" len="med"/>
            <a:tailEnd type="none" w="med" len="med"/>
          </a:ln>
        </p:spPr>
        <p:txBody>
          <a:bodyPr anchor="t" anchorCtr="0">
            <a:spAutoFit/>
          </a:bodyPr>
          <a:lstStyle/>
          <a:p>
            <a:r>
              <a:rPr lang="zh-CN" altLang="en-US" dirty="0">
                <a:latin typeface="楷体_GB2312" pitchFamily="49" charset="-122"/>
                <a:ea typeface="楷体_GB2312" pitchFamily="49" charset="-122"/>
              </a:rPr>
              <a:t>人们常说，中美关系坏也坏不到哪里去，中欧关系</a:t>
            </a:r>
            <a:endParaRPr lang="en-US" altLang="zh-CN" dirty="0">
              <a:latin typeface="楷体_GB2312" pitchFamily="49" charset="-122"/>
              <a:ea typeface="楷体_GB2312" pitchFamily="49" charset="-122"/>
            </a:endParaRPr>
          </a:p>
          <a:p>
            <a:r>
              <a:rPr lang="zh-CN" altLang="en-US" dirty="0">
                <a:latin typeface="楷体_GB2312" pitchFamily="49" charset="-122"/>
                <a:ea typeface="楷体_GB2312" pitchFamily="49" charset="-122"/>
              </a:rPr>
              <a:t>好也好不到哪里去！</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标题 1"/>
          <p:cNvSpPr>
            <a:spLocks noGrp="1"/>
          </p:cNvSpPr>
          <p:nvPr>
            <p:ph type="title"/>
          </p:nvPr>
        </p:nvSpPr>
        <p:spPr/>
        <p:txBody>
          <a:bodyPr vert="horz" wrap="square" lIns="91440" tIns="45720" rIns="91440" bIns="45720" anchor="ctr" anchorCtr="0"/>
          <a:lstStyle/>
          <a:p>
            <a:endParaRPr lang="zh-CN" altLang="en-US" dirty="0"/>
          </a:p>
        </p:txBody>
      </p:sp>
      <p:sp>
        <p:nvSpPr>
          <p:cNvPr id="21507" name="内容占位符 2"/>
          <p:cNvSpPr>
            <a:spLocks noGrp="1"/>
          </p:cNvSpPr>
          <p:nvPr>
            <p:ph idx="1"/>
          </p:nvPr>
        </p:nvSpPr>
        <p:spPr/>
        <p:txBody>
          <a:bodyPr vert="horz" wrap="square" lIns="91440" tIns="45720" rIns="91440" bIns="45720" anchor="t" anchorCtr="0"/>
          <a:lstStyle/>
          <a:p>
            <a:endParaRPr lang="zh-CN" altLang="en-US" dirty="0"/>
          </a:p>
        </p:txBody>
      </p:sp>
      <p:pic>
        <p:nvPicPr>
          <p:cNvPr id="21508" name="图片 3" descr="E60F3D543E9623C20349C7848956CFED4DDED0EC_w970_h658"/>
          <p:cNvPicPr>
            <a:picLocks noChangeAspect="1"/>
          </p:cNvPicPr>
          <p:nvPr/>
        </p:nvPicPr>
        <p:blipFill>
          <a:blip r:embed="rId2"/>
          <a:stretch>
            <a:fillRect/>
          </a:stretch>
        </p:blipFill>
        <p:spPr>
          <a:xfrm>
            <a:off x="0" y="0"/>
            <a:ext cx="9239250" cy="6858000"/>
          </a:xfrm>
          <a:prstGeom prst="rect">
            <a:avLst/>
          </a:prstGeom>
          <a:noFill/>
          <a:ln w="9525">
            <a:noFill/>
          </a:ln>
        </p:spPr>
      </p:pic>
      <p:sp>
        <p:nvSpPr>
          <p:cNvPr id="21509" name="文本框 4"/>
          <p:cNvSpPr txBox="1"/>
          <p:nvPr/>
        </p:nvSpPr>
        <p:spPr>
          <a:xfrm>
            <a:off x="2287588" y="0"/>
            <a:ext cx="6951662" cy="522288"/>
          </a:xfrm>
          <a:prstGeom prst="rect">
            <a:avLst/>
          </a:prstGeom>
          <a:noFill/>
          <a:ln w="9525">
            <a:noFill/>
          </a:ln>
        </p:spPr>
        <p:txBody>
          <a:bodyPr anchor="t" anchorCtr="0">
            <a:spAutoFit/>
          </a:bodyPr>
          <a:lstStyle/>
          <a:p>
            <a:r>
              <a:rPr lang="zh-CN" altLang="en-US" b="1" dirty="0">
                <a:solidFill>
                  <a:srgbClr val="FF0000"/>
                </a:solidFill>
                <a:highlight>
                  <a:srgbClr val="FFFF00"/>
                </a:highlight>
                <a:latin typeface="楷体_GB2312" pitchFamily="49" charset="-122"/>
                <a:ea typeface="楷体_GB2312" pitchFamily="49" charset="-122"/>
              </a:rPr>
              <a:t>“六大门派围攻光明顶” 这张照片绝了！</a:t>
            </a:r>
          </a:p>
        </p:txBody>
      </p:sp>
      <p:sp>
        <p:nvSpPr>
          <p:cNvPr id="21510" name="文本框 5"/>
          <p:cNvSpPr txBox="1"/>
          <p:nvPr/>
        </p:nvSpPr>
        <p:spPr>
          <a:xfrm>
            <a:off x="2933700" y="428625"/>
            <a:ext cx="4351338" cy="522288"/>
          </a:xfrm>
          <a:prstGeom prst="rect">
            <a:avLst/>
          </a:prstGeom>
          <a:noFill/>
          <a:ln w="9525">
            <a:noFill/>
          </a:ln>
        </p:spPr>
        <p:txBody>
          <a:bodyPr anchor="t" anchorCtr="0">
            <a:spAutoFit/>
          </a:bodyPr>
          <a:lstStyle/>
          <a:p>
            <a:r>
              <a:rPr lang="zh-CN" altLang="en-US" dirty="0">
                <a:solidFill>
                  <a:srgbClr val="FF0000"/>
                </a:solidFill>
                <a:highlight>
                  <a:srgbClr val="FFFF00"/>
                </a:highlight>
                <a:latin typeface="楷体_GB2312" pitchFamily="49" charset="-122"/>
                <a:ea typeface="楷体_GB2312" pitchFamily="49" charset="-122"/>
              </a:rPr>
              <a:t>2018年06月10日 15:11:54</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AutoShape 170"/>
          <p:cNvSpPr/>
          <p:nvPr/>
        </p:nvSpPr>
        <p:spPr>
          <a:xfrm>
            <a:off x="2386013" y="3321050"/>
            <a:ext cx="1296987" cy="504825"/>
          </a:xfrm>
          <a:prstGeom prst="cube">
            <a:avLst>
              <a:gd name="adj" fmla="val 11602"/>
            </a:avLst>
          </a:prstGeom>
          <a:gradFill rotWithShape="0">
            <a:gsLst>
              <a:gs pos="0">
                <a:schemeClr val="accent2">
                  <a:alpha val="39998"/>
                </a:schemeClr>
              </a:gs>
              <a:gs pos="100000">
                <a:schemeClr val="bg1"/>
              </a:gs>
            </a:gsLst>
            <a:lin ang="5400000" scaled="1"/>
            <a:tileRect/>
          </a:gradFill>
          <a:ln w="9525">
            <a:noFill/>
          </a:ln>
        </p:spPr>
        <p:txBody>
          <a:bodyPr wrap="none" lIns="0" tIns="0" rIns="0" bIns="0" anchor="ctr" anchorCtr="0"/>
          <a:lstStyle/>
          <a:p>
            <a:pPr algn="ctr"/>
            <a:r>
              <a:rPr lang="zh-CN" altLang="en-US" sz="2000" dirty="0">
                <a:solidFill>
                  <a:schemeClr val="tx1"/>
                </a:solidFill>
                <a:latin typeface="Arial" panose="020B0604020202020204" pitchFamily="34" charset="0"/>
                <a:ea typeface="方正美黑简体" pitchFamily="2" charset="-122"/>
              </a:rPr>
              <a:t>自然条件</a:t>
            </a:r>
          </a:p>
        </p:txBody>
      </p:sp>
      <p:sp>
        <p:nvSpPr>
          <p:cNvPr id="11267" name="AutoShape 171"/>
          <p:cNvSpPr/>
          <p:nvPr/>
        </p:nvSpPr>
        <p:spPr>
          <a:xfrm>
            <a:off x="2386013" y="3970338"/>
            <a:ext cx="1296987" cy="504825"/>
          </a:xfrm>
          <a:prstGeom prst="cube">
            <a:avLst>
              <a:gd name="adj" fmla="val 11602"/>
            </a:avLst>
          </a:prstGeom>
          <a:gradFill rotWithShape="0">
            <a:gsLst>
              <a:gs pos="0">
                <a:schemeClr val="accent2">
                  <a:alpha val="39998"/>
                </a:schemeClr>
              </a:gs>
              <a:gs pos="100000">
                <a:schemeClr val="bg1"/>
              </a:gs>
            </a:gsLst>
            <a:lin ang="5400000" scaled="1"/>
            <a:tileRect/>
          </a:gradFill>
          <a:ln w="9525">
            <a:noFill/>
          </a:ln>
        </p:spPr>
        <p:txBody>
          <a:bodyPr wrap="none" lIns="0" tIns="0" rIns="0" bIns="0" anchor="ctr" anchorCtr="0"/>
          <a:lstStyle/>
          <a:p>
            <a:pPr algn="ctr"/>
            <a:r>
              <a:rPr lang="zh-CN" altLang="en-US" sz="2000" dirty="0">
                <a:solidFill>
                  <a:schemeClr val="tx1"/>
                </a:solidFill>
                <a:latin typeface="华文新魏" panose="02010800040101010101" pitchFamily="2" charset="-122"/>
                <a:ea typeface="方正美黑简体" pitchFamily="2" charset="-122"/>
              </a:rPr>
              <a:t>经济能力</a:t>
            </a:r>
            <a:endParaRPr lang="zh-CN" altLang="en-US" sz="2000" dirty="0">
              <a:solidFill>
                <a:schemeClr val="tx1"/>
              </a:solidFill>
              <a:latin typeface="Arial" panose="020B0604020202020204" pitchFamily="34" charset="0"/>
              <a:ea typeface="方正美黑简体" pitchFamily="2" charset="-122"/>
            </a:endParaRPr>
          </a:p>
        </p:txBody>
      </p:sp>
      <p:sp>
        <p:nvSpPr>
          <p:cNvPr id="11268" name="AutoShape 172"/>
          <p:cNvSpPr/>
          <p:nvPr/>
        </p:nvSpPr>
        <p:spPr>
          <a:xfrm>
            <a:off x="2411413" y="4652963"/>
            <a:ext cx="1296987" cy="504825"/>
          </a:xfrm>
          <a:prstGeom prst="cube">
            <a:avLst>
              <a:gd name="adj" fmla="val 11602"/>
            </a:avLst>
          </a:prstGeom>
          <a:gradFill rotWithShape="0">
            <a:gsLst>
              <a:gs pos="0">
                <a:schemeClr val="accent2">
                  <a:alpha val="39998"/>
                </a:schemeClr>
              </a:gs>
              <a:gs pos="100000">
                <a:schemeClr val="bg1"/>
              </a:gs>
            </a:gsLst>
            <a:lin ang="5400000" scaled="1"/>
            <a:tileRect/>
          </a:gradFill>
          <a:ln w="9525">
            <a:noFill/>
          </a:ln>
        </p:spPr>
        <p:txBody>
          <a:bodyPr wrap="none" lIns="0" tIns="0" rIns="0" bIns="0" anchor="ctr" anchorCtr="0"/>
          <a:lstStyle/>
          <a:p>
            <a:pPr algn="ctr"/>
            <a:r>
              <a:rPr lang="zh-CN" altLang="en-US" sz="2000" dirty="0">
                <a:solidFill>
                  <a:schemeClr val="tx1"/>
                </a:solidFill>
                <a:latin typeface="Arial" panose="020B0604020202020204" pitchFamily="34" charset="0"/>
                <a:ea typeface="方正美黑简体" pitchFamily="2" charset="-122"/>
              </a:rPr>
              <a:t>军事力量</a:t>
            </a:r>
          </a:p>
        </p:txBody>
      </p:sp>
      <p:sp>
        <p:nvSpPr>
          <p:cNvPr id="11269" name="AutoShape 173"/>
          <p:cNvSpPr/>
          <p:nvPr/>
        </p:nvSpPr>
        <p:spPr>
          <a:xfrm>
            <a:off x="2425700" y="5300663"/>
            <a:ext cx="1296988" cy="504825"/>
          </a:xfrm>
          <a:prstGeom prst="cube">
            <a:avLst>
              <a:gd name="adj" fmla="val 11602"/>
            </a:avLst>
          </a:prstGeom>
          <a:gradFill rotWithShape="0">
            <a:gsLst>
              <a:gs pos="0">
                <a:schemeClr val="accent2">
                  <a:alpha val="39998"/>
                </a:schemeClr>
              </a:gs>
              <a:gs pos="100000">
                <a:schemeClr val="bg1"/>
              </a:gs>
            </a:gsLst>
            <a:lin ang="5400000" scaled="1"/>
            <a:tileRect/>
          </a:gradFill>
          <a:ln w="9525">
            <a:noFill/>
          </a:ln>
        </p:spPr>
        <p:txBody>
          <a:bodyPr wrap="none" lIns="0" tIns="0" rIns="0" bIns="0" anchor="ctr" anchorCtr="0"/>
          <a:lstStyle/>
          <a:p>
            <a:pPr algn="ctr"/>
            <a:r>
              <a:rPr lang="zh-CN" altLang="en-US" sz="2000" dirty="0">
                <a:solidFill>
                  <a:schemeClr val="tx1"/>
                </a:solidFill>
                <a:latin typeface="Arial" panose="020B0604020202020204" pitchFamily="34" charset="0"/>
                <a:ea typeface="方正美黑简体" pitchFamily="2" charset="-122"/>
              </a:rPr>
              <a:t>科技力量</a:t>
            </a:r>
          </a:p>
        </p:txBody>
      </p:sp>
      <p:grpSp>
        <p:nvGrpSpPr>
          <p:cNvPr id="2" name="组合 11269"/>
          <p:cNvGrpSpPr/>
          <p:nvPr/>
        </p:nvGrpSpPr>
        <p:grpSpPr>
          <a:xfrm>
            <a:off x="1922463" y="2816225"/>
            <a:ext cx="503237" cy="2765425"/>
            <a:chOff x="0" y="0"/>
            <a:chExt cx="317" cy="1742"/>
          </a:xfrm>
        </p:grpSpPr>
        <p:cxnSp>
          <p:nvCxnSpPr>
            <p:cNvPr id="22534" name="AutoShape 175"/>
            <p:cNvCxnSpPr>
              <a:stCxn id="4" idx="2"/>
              <a:endCxn id="11266" idx="2"/>
            </p:cNvCxnSpPr>
            <p:nvPr/>
          </p:nvCxnSpPr>
          <p:spPr>
            <a:xfrm rot="10800000" flipH="1" flipV="1">
              <a:off x="0" y="0"/>
              <a:ext cx="292" cy="495"/>
            </a:xfrm>
            <a:prstGeom prst="bentConnector3">
              <a:avLst>
                <a:gd name="adj1" fmla="val -49315"/>
              </a:avLst>
            </a:prstGeom>
            <a:ln w="47625" cap="flat" cmpd="sng">
              <a:solidFill>
                <a:schemeClr val="bg1"/>
              </a:solidFill>
              <a:prstDash val="solid"/>
              <a:miter/>
              <a:headEnd type="none" w="med" len="med"/>
              <a:tailEnd type="triangle" w="med" len="med"/>
            </a:ln>
          </p:spPr>
        </p:cxnSp>
        <p:cxnSp>
          <p:nvCxnSpPr>
            <p:cNvPr id="22535" name="AutoShape 176"/>
            <p:cNvCxnSpPr>
              <a:stCxn id="4" idx="2"/>
              <a:endCxn id="11268" idx="2"/>
            </p:cNvCxnSpPr>
            <p:nvPr/>
          </p:nvCxnSpPr>
          <p:spPr>
            <a:xfrm rot="10800000" flipH="1" flipV="1">
              <a:off x="0" y="0"/>
              <a:ext cx="308" cy="1334"/>
            </a:xfrm>
            <a:prstGeom prst="bentConnector3">
              <a:avLst>
                <a:gd name="adj1" fmla="val -46755"/>
              </a:avLst>
            </a:prstGeom>
            <a:ln w="47625" cap="flat" cmpd="sng">
              <a:solidFill>
                <a:schemeClr val="bg1"/>
              </a:solidFill>
              <a:prstDash val="solid"/>
              <a:miter/>
              <a:headEnd type="none" w="med" len="med"/>
              <a:tailEnd type="triangle" w="med" len="med"/>
            </a:ln>
          </p:spPr>
        </p:cxnSp>
        <p:cxnSp>
          <p:nvCxnSpPr>
            <p:cNvPr id="22536" name="AutoShape 177"/>
            <p:cNvCxnSpPr>
              <a:stCxn id="4" idx="2"/>
              <a:endCxn id="11269" idx="2"/>
            </p:cNvCxnSpPr>
            <p:nvPr/>
          </p:nvCxnSpPr>
          <p:spPr>
            <a:xfrm rot="10800000" flipH="1" flipV="1">
              <a:off x="0" y="0"/>
              <a:ext cx="317" cy="1742"/>
            </a:xfrm>
            <a:prstGeom prst="bentConnector3">
              <a:avLst>
                <a:gd name="adj1" fmla="val -45426"/>
              </a:avLst>
            </a:prstGeom>
            <a:ln w="47625" cap="flat" cmpd="sng">
              <a:solidFill>
                <a:schemeClr val="bg1"/>
              </a:solidFill>
              <a:prstDash val="solid"/>
              <a:miter/>
              <a:headEnd type="none" w="med" len="med"/>
              <a:tailEnd type="triangle" w="med" len="med"/>
            </a:ln>
          </p:spPr>
        </p:cxnSp>
        <p:cxnSp>
          <p:nvCxnSpPr>
            <p:cNvPr id="22537" name="AutoShape 178"/>
            <p:cNvCxnSpPr>
              <a:stCxn id="4" idx="2"/>
              <a:endCxn id="11267" idx="2"/>
            </p:cNvCxnSpPr>
            <p:nvPr/>
          </p:nvCxnSpPr>
          <p:spPr>
            <a:xfrm rot="10800000" flipH="1" flipV="1">
              <a:off x="0" y="0"/>
              <a:ext cx="292" cy="904"/>
            </a:xfrm>
            <a:prstGeom prst="bentConnector3">
              <a:avLst>
                <a:gd name="adj1" fmla="val -49315"/>
              </a:avLst>
            </a:prstGeom>
            <a:ln w="47625" cap="flat" cmpd="sng">
              <a:solidFill>
                <a:schemeClr val="bg1"/>
              </a:solidFill>
              <a:prstDash val="solid"/>
              <a:miter/>
              <a:headEnd type="none" w="med" len="med"/>
              <a:tailEnd type="triangle" w="med" len="med"/>
            </a:ln>
          </p:spPr>
        </p:cxnSp>
      </p:grpSp>
      <p:sp>
        <p:nvSpPr>
          <p:cNvPr id="22538" name="AutoShape 179"/>
          <p:cNvSpPr/>
          <p:nvPr/>
        </p:nvSpPr>
        <p:spPr>
          <a:xfrm>
            <a:off x="3097213" y="1268413"/>
            <a:ext cx="2554287" cy="720725"/>
          </a:xfrm>
          <a:prstGeom prst="cube">
            <a:avLst>
              <a:gd name="adj" fmla="val 11602"/>
            </a:avLst>
          </a:prstGeom>
          <a:gradFill rotWithShape="0">
            <a:gsLst>
              <a:gs pos="0">
                <a:schemeClr val="accent2">
                  <a:alpha val="39998"/>
                </a:schemeClr>
              </a:gs>
              <a:gs pos="100000">
                <a:schemeClr val="bg1"/>
              </a:gs>
            </a:gsLst>
            <a:lin ang="5400000" scaled="1"/>
            <a:tileRect/>
          </a:gradFill>
          <a:ln w="9525">
            <a:noFill/>
          </a:ln>
        </p:spPr>
        <p:txBody>
          <a:bodyPr wrap="none" lIns="0" tIns="0" rIns="0" bIns="0" anchor="ctr" anchorCtr="0"/>
          <a:lstStyle/>
          <a:p>
            <a:pPr algn="ctr"/>
            <a:r>
              <a:rPr lang="zh-CN" altLang="en-US" dirty="0">
                <a:solidFill>
                  <a:schemeClr val="tx1"/>
                </a:solidFill>
                <a:latin typeface="Arial" panose="020B0604020202020204" pitchFamily="34" charset="0"/>
                <a:ea typeface="方正美黑简体" pitchFamily="2" charset="-122"/>
              </a:rPr>
              <a:t>国家综合国力</a:t>
            </a:r>
          </a:p>
        </p:txBody>
      </p:sp>
      <p:sp>
        <p:nvSpPr>
          <p:cNvPr id="11276" name="AutoShape 185"/>
          <p:cNvSpPr/>
          <p:nvPr/>
        </p:nvSpPr>
        <p:spPr>
          <a:xfrm>
            <a:off x="4652963" y="3321050"/>
            <a:ext cx="1306512" cy="504825"/>
          </a:xfrm>
          <a:prstGeom prst="cube">
            <a:avLst>
              <a:gd name="adj" fmla="val 11602"/>
            </a:avLst>
          </a:prstGeom>
          <a:gradFill rotWithShape="0">
            <a:gsLst>
              <a:gs pos="0">
                <a:schemeClr val="accent2">
                  <a:alpha val="39998"/>
                </a:schemeClr>
              </a:gs>
              <a:gs pos="100000">
                <a:schemeClr val="bg1"/>
              </a:gs>
            </a:gsLst>
            <a:lin ang="5400000" scaled="1"/>
            <a:tileRect/>
          </a:gradFill>
          <a:ln w="9525">
            <a:noFill/>
          </a:ln>
        </p:spPr>
        <p:txBody>
          <a:bodyPr wrap="none" lIns="0" tIns="0" rIns="0" bIns="0" anchor="ctr" anchorCtr="0"/>
          <a:lstStyle/>
          <a:p>
            <a:pPr algn="ctr"/>
            <a:r>
              <a:rPr lang="zh-CN" altLang="en-US" sz="2000" dirty="0">
                <a:solidFill>
                  <a:schemeClr val="tx1"/>
                </a:solidFill>
                <a:latin typeface="Arial" panose="020B0604020202020204" pitchFamily="34" charset="0"/>
                <a:ea typeface="方正美黑简体" pitchFamily="2" charset="-122"/>
              </a:rPr>
              <a:t>社会文化</a:t>
            </a:r>
          </a:p>
        </p:txBody>
      </p:sp>
      <p:sp>
        <p:nvSpPr>
          <p:cNvPr id="11277" name="AutoShape 186"/>
          <p:cNvSpPr/>
          <p:nvPr/>
        </p:nvSpPr>
        <p:spPr>
          <a:xfrm>
            <a:off x="4646613" y="3970338"/>
            <a:ext cx="2079625" cy="504825"/>
          </a:xfrm>
          <a:prstGeom prst="cube">
            <a:avLst>
              <a:gd name="adj" fmla="val 11602"/>
            </a:avLst>
          </a:prstGeom>
          <a:gradFill rotWithShape="0">
            <a:gsLst>
              <a:gs pos="0">
                <a:schemeClr val="accent2">
                  <a:alpha val="39998"/>
                </a:schemeClr>
              </a:gs>
              <a:gs pos="100000">
                <a:schemeClr val="bg1"/>
              </a:gs>
            </a:gsLst>
            <a:lin ang="5400000" scaled="1"/>
            <a:tileRect/>
          </a:gradFill>
          <a:ln w="9525">
            <a:noFill/>
          </a:ln>
        </p:spPr>
        <p:txBody>
          <a:bodyPr wrap="none" lIns="0" tIns="0" rIns="0" bIns="0" anchor="ctr" anchorCtr="0"/>
          <a:lstStyle/>
          <a:p>
            <a:pPr algn="ctr"/>
            <a:r>
              <a:rPr lang="zh-CN" altLang="en-US" sz="2000" dirty="0">
                <a:solidFill>
                  <a:schemeClr val="tx1"/>
                </a:solidFill>
                <a:latin typeface="Arial" panose="020B0604020202020204" pitchFamily="34" charset="0"/>
                <a:ea typeface="方正美黑简体" pitchFamily="2" charset="-122"/>
              </a:rPr>
              <a:t>民族性与凝聚力</a:t>
            </a:r>
          </a:p>
        </p:txBody>
      </p:sp>
      <p:sp>
        <p:nvSpPr>
          <p:cNvPr id="11278" name="AutoShape 187"/>
          <p:cNvSpPr/>
          <p:nvPr/>
        </p:nvSpPr>
        <p:spPr>
          <a:xfrm>
            <a:off x="4652963" y="4618038"/>
            <a:ext cx="2525712" cy="504825"/>
          </a:xfrm>
          <a:prstGeom prst="cube">
            <a:avLst>
              <a:gd name="adj" fmla="val 11602"/>
            </a:avLst>
          </a:prstGeom>
          <a:gradFill rotWithShape="0">
            <a:gsLst>
              <a:gs pos="0">
                <a:schemeClr val="accent2">
                  <a:alpha val="39998"/>
                </a:schemeClr>
              </a:gs>
              <a:gs pos="100000">
                <a:schemeClr val="bg1"/>
              </a:gs>
            </a:gsLst>
            <a:lin ang="5400000" scaled="1"/>
            <a:tileRect/>
          </a:gradFill>
          <a:ln w="9525">
            <a:noFill/>
          </a:ln>
        </p:spPr>
        <p:txBody>
          <a:bodyPr wrap="none" lIns="0" tIns="0" rIns="0" bIns="0" anchor="ctr" anchorCtr="0"/>
          <a:lstStyle/>
          <a:p>
            <a:pPr algn="ctr"/>
            <a:r>
              <a:rPr lang="zh-CN" altLang="en-US" sz="2000" dirty="0">
                <a:solidFill>
                  <a:schemeClr val="tx1"/>
                </a:solidFill>
                <a:latin typeface="Arial" panose="020B0604020202020204" pitchFamily="34" charset="0"/>
                <a:ea typeface="方正美黑简体" pitchFamily="2" charset="-122"/>
              </a:rPr>
              <a:t>政府体制与管理效率</a:t>
            </a:r>
          </a:p>
        </p:txBody>
      </p:sp>
      <p:sp>
        <p:nvSpPr>
          <p:cNvPr id="11279" name="AutoShape 188"/>
          <p:cNvSpPr/>
          <p:nvPr/>
        </p:nvSpPr>
        <p:spPr>
          <a:xfrm>
            <a:off x="4646613" y="5300663"/>
            <a:ext cx="2527300" cy="504825"/>
          </a:xfrm>
          <a:prstGeom prst="cube">
            <a:avLst>
              <a:gd name="adj" fmla="val 11602"/>
            </a:avLst>
          </a:prstGeom>
          <a:gradFill rotWithShape="0">
            <a:gsLst>
              <a:gs pos="0">
                <a:schemeClr val="accent2">
                  <a:alpha val="39998"/>
                </a:schemeClr>
              </a:gs>
              <a:gs pos="100000">
                <a:schemeClr val="bg1"/>
              </a:gs>
            </a:gsLst>
            <a:lin ang="5400000" scaled="1"/>
            <a:tileRect/>
          </a:gradFill>
          <a:ln w="9525">
            <a:noFill/>
          </a:ln>
        </p:spPr>
        <p:txBody>
          <a:bodyPr wrap="none" lIns="0" tIns="0" rIns="0" bIns="0" anchor="ctr" anchorCtr="0"/>
          <a:lstStyle/>
          <a:p>
            <a:pPr algn="ctr"/>
            <a:r>
              <a:rPr lang="zh-CN" altLang="en-US" sz="2000" dirty="0">
                <a:solidFill>
                  <a:schemeClr val="tx1"/>
                </a:solidFill>
                <a:latin typeface="Arial" panose="020B0604020202020204" pitchFamily="34" charset="0"/>
                <a:ea typeface="方正美黑简体" pitchFamily="2" charset="-122"/>
              </a:rPr>
              <a:t>领导者决策管理能力</a:t>
            </a:r>
          </a:p>
        </p:txBody>
      </p:sp>
      <p:grpSp>
        <p:nvGrpSpPr>
          <p:cNvPr id="3" name="组合 11279"/>
          <p:cNvGrpSpPr/>
          <p:nvPr/>
        </p:nvGrpSpPr>
        <p:grpSpPr>
          <a:xfrm>
            <a:off x="5900738" y="2816225"/>
            <a:ext cx="1219200" cy="2765425"/>
            <a:chOff x="0" y="0"/>
            <a:chExt cx="768" cy="1742"/>
          </a:xfrm>
        </p:grpSpPr>
        <p:cxnSp>
          <p:nvCxnSpPr>
            <p:cNvPr id="22544" name="AutoShape 190"/>
            <p:cNvCxnSpPr>
              <a:stCxn id="5" idx="4"/>
              <a:endCxn id="11277" idx="4"/>
            </p:cNvCxnSpPr>
            <p:nvPr/>
          </p:nvCxnSpPr>
          <p:spPr>
            <a:xfrm flipH="1">
              <a:off x="483" y="0"/>
              <a:ext cx="117" cy="904"/>
            </a:xfrm>
            <a:prstGeom prst="bentConnector3">
              <a:avLst>
                <a:gd name="adj1" fmla="val -292310"/>
              </a:avLst>
            </a:prstGeom>
            <a:ln w="47625" cap="flat" cmpd="sng">
              <a:solidFill>
                <a:schemeClr val="bg1"/>
              </a:solidFill>
              <a:prstDash val="solid"/>
              <a:miter/>
              <a:headEnd type="none" w="med" len="med"/>
              <a:tailEnd type="triangle" w="med" len="med"/>
            </a:ln>
          </p:spPr>
        </p:cxnSp>
        <p:cxnSp>
          <p:nvCxnSpPr>
            <p:cNvPr id="22545" name="AutoShape 191"/>
            <p:cNvCxnSpPr>
              <a:stCxn id="5" idx="4"/>
              <a:endCxn id="11278" idx="4"/>
            </p:cNvCxnSpPr>
            <p:nvPr/>
          </p:nvCxnSpPr>
          <p:spPr>
            <a:xfrm>
              <a:off x="600" y="0"/>
              <a:ext cx="168" cy="1312"/>
            </a:xfrm>
            <a:prstGeom prst="bentConnector3">
              <a:avLst>
                <a:gd name="adj1" fmla="val 207144"/>
              </a:avLst>
            </a:prstGeom>
            <a:ln w="47625" cap="flat" cmpd="sng">
              <a:solidFill>
                <a:schemeClr val="bg1"/>
              </a:solidFill>
              <a:prstDash val="solid"/>
              <a:miter/>
              <a:headEnd type="none" w="med" len="med"/>
              <a:tailEnd type="triangle" w="med" len="med"/>
            </a:ln>
          </p:spPr>
        </p:cxnSp>
        <p:cxnSp>
          <p:nvCxnSpPr>
            <p:cNvPr id="22546" name="AutoShape 192"/>
            <p:cNvCxnSpPr>
              <a:stCxn id="5" idx="4"/>
              <a:endCxn id="11279" idx="4"/>
            </p:cNvCxnSpPr>
            <p:nvPr/>
          </p:nvCxnSpPr>
          <p:spPr>
            <a:xfrm>
              <a:off x="600" y="0"/>
              <a:ext cx="165" cy="1742"/>
            </a:xfrm>
            <a:prstGeom prst="bentConnector3">
              <a:avLst>
                <a:gd name="adj1" fmla="val 209699"/>
              </a:avLst>
            </a:prstGeom>
            <a:ln w="47625" cap="flat" cmpd="sng">
              <a:solidFill>
                <a:schemeClr val="bg1"/>
              </a:solidFill>
              <a:prstDash val="solid"/>
              <a:miter/>
              <a:headEnd type="none" w="med" len="med"/>
              <a:tailEnd type="triangle" w="med" len="med"/>
            </a:ln>
          </p:spPr>
        </p:cxnSp>
        <p:cxnSp>
          <p:nvCxnSpPr>
            <p:cNvPr id="22547" name="AutoShape 193"/>
            <p:cNvCxnSpPr>
              <a:stCxn id="5" idx="4"/>
              <a:endCxn id="11276" idx="4"/>
            </p:cNvCxnSpPr>
            <p:nvPr/>
          </p:nvCxnSpPr>
          <p:spPr>
            <a:xfrm flipH="1">
              <a:off x="0" y="0"/>
              <a:ext cx="600" cy="495"/>
            </a:xfrm>
            <a:prstGeom prst="bentConnector3">
              <a:avLst>
                <a:gd name="adj1" fmla="val -58333"/>
              </a:avLst>
            </a:prstGeom>
            <a:ln w="47625" cap="flat" cmpd="sng">
              <a:solidFill>
                <a:schemeClr val="bg1"/>
              </a:solidFill>
              <a:prstDash val="solid"/>
              <a:miter/>
              <a:headEnd type="none" w="med" len="med"/>
              <a:tailEnd type="triangle" w="med" len="med"/>
            </a:ln>
          </p:spPr>
        </p:cxnSp>
      </p:grpSp>
      <p:sp>
        <p:nvSpPr>
          <p:cNvPr id="4" name="AutoShape 195"/>
          <p:cNvSpPr/>
          <p:nvPr/>
        </p:nvSpPr>
        <p:spPr>
          <a:xfrm>
            <a:off x="1922463" y="2493963"/>
            <a:ext cx="2293937" cy="576262"/>
          </a:xfrm>
          <a:prstGeom prst="cube">
            <a:avLst>
              <a:gd name="adj" fmla="val 11602"/>
            </a:avLst>
          </a:prstGeom>
          <a:gradFill rotWithShape="0">
            <a:gsLst>
              <a:gs pos="0">
                <a:schemeClr val="accent2">
                  <a:alpha val="39998"/>
                </a:schemeClr>
              </a:gs>
              <a:gs pos="100000">
                <a:schemeClr val="bg1"/>
              </a:gs>
            </a:gsLst>
            <a:lin ang="5400000" scaled="1"/>
            <a:tileRect/>
          </a:gradFill>
          <a:ln w="9525">
            <a:noFill/>
          </a:ln>
        </p:spPr>
        <p:txBody>
          <a:bodyPr wrap="none" lIns="0" tIns="0" rIns="0" bIns="0" anchor="ctr" anchorCtr="0"/>
          <a:lstStyle/>
          <a:p>
            <a:pPr algn="ctr"/>
            <a:r>
              <a:rPr lang="zh-CN" altLang="en-US" sz="2400" dirty="0">
                <a:solidFill>
                  <a:schemeClr val="tx1"/>
                </a:solidFill>
                <a:latin typeface="Arial" panose="020B0604020202020204" pitchFamily="34" charset="0"/>
                <a:ea typeface="方正美黑简体" pitchFamily="2" charset="-122"/>
              </a:rPr>
              <a:t>有形的硬实力</a:t>
            </a:r>
          </a:p>
        </p:txBody>
      </p:sp>
      <p:sp>
        <p:nvSpPr>
          <p:cNvPr id="5" name="AutoShape 196"/>
          <p:cNvSpPr/>
          <p:nvPr/>
        </p:nvSpPr>
        <p:spPr>
          <a:xfrm>
            <a:off x="4625975" y="2493963"/>
            <a:ext cx="2293938" cy="576262"/>
          </a:xfrm>
          <a:prstGeom prst="cube">
            <a:avLst>
              <a:gd name="adj" fmla="val 11602"/>
            </a:avLst>
          </a:prstGeom>
          <a:gradFill rotWithShape="0">
            <a:gsLst>
              <a:gs pos="0">
                <a:schemeClr val="accent2">
                  <a:alpha val="39998"/>
                </a:schemeClr>
              </a:gs>
              <a:gs pos="100000">
                <a:schemeClr val="bg1"/>
              </a:gs>
            </a:gsLst>
            <a:lin ang="5400000" scaled="1"/>
            <a:tileRect/>
          </a:gradFill>
          <a:ln w="9525">
            <a:noFill/>
          </a:ln>
        </p:spPr>
        <p:txBody>
          <a:bodyPr wrap="none" lIns="0" tIns="0" rIns="0" bIns="0" anchor="ctr" anchorCtr="0"/>
          <a:lstStyle/>
          <a:p>
            <a:pPr algn="ctr"/>
            <a:r>
              <a:rPr lang="zh-CN" altLang="en-US" sz="2400" dirty="0">
                <a:solidFill>
                  <a:schemeClr val="tx1"/>
                </a:solidFill>
                <a:latin typeface="Arial" panose="020B0604020202020204" pitchFamily="34" charset="0"/>
                <a:ea typeface="方正美黑简体" pitchFamily="2" charset="-122"/>
              </a:rPr>
              <a:t>无形的软实力</a:t>
            </a:r>
          </a:p>
        </p:txBody>
      </p:sp>
      <p:grpSp>
        <p:nvGrpSpPr>
          <p:cNvPr id="6" name="组合 11286"/>
          <p:cNvGrpSpPr/>
          <p:nvPr/>
        </p:nvGrpSpPr>
        <p:grpSpPr>
          <a:xfrm>
            <a:off x="3035300" y="1989138"/>
            <a:ext cx="2703513" cy="571500"/>
            <a:chOff x="0" y="0"/>
            <a:chExt cx="1703" cy="360"/>
          </a:xfrm>
        </p:grpSpPr>
        <p:cxnSp>
          <p:nvCxnSpPr>
            <p:cNvPr id="22551" name="AutoShape 202"/>
            <p:cNvCxnSpPr>
              <a:stCxn id="22538" idx="3"/>
              <a:endCxn id="5" idx="1"/>
            </p:cNvCxnSpPr>
            <p:nvPr/>
          </p:nvCxnSpPr>
          <p:spPr>
            <a:xfrm rot="-5400000" flipH="1">
              <a:off x="1080" y="-263"/>
              <a:ext cx="360" cy="886"/>
            </a:xfrm>
            <a:prstGeom prst="bentConnector3">
              <a:avLst>
                <a:gd name="adj1" fmla="val 44167"/>
              </a:avLst>
            </a:prstGeom>
            <a:ln w="50800" cap="flat" cmpd="sng">
              <a:solidFill>
                <a:schemeClr val="bg1"/>
              </a:solidFill>
              <a:prstDash val="solid"/>
              <a:miter/>
              <a:headEnd type="none" w="med" len="med"/>
              <a:tailEnd type="triangle" w="med" len="med"/>
            </a:ln>
          </p:spPr>
        </p:cxnSp>
        <p:cxnSp>
          <p:nvCxnSpPr>
            <p:cNvPr id="22552" name="AutoShape 203"/>
            <p:cNvCxnSpPr>
              <a:stCxn id="22538" idx="3"/>
              <a:endCxn id="4" idx="1"/>
            </p:cNvCxnSpPr>
            <p:nvPr/>
          </p:nvCxnSpPr>
          <p:spPr>
            <a:xfrm rot="5400000">
              <a:off x="228" y="-228"/>
              <a:ext cx="360" cy="817"/>
            </a:xfrm>
            <a:prstGeom prst="bentConnector3">
              <a:avLst>
                <a:gd name="adj1" fmla="val 44167"/>
              </a:avLst>
            </a:prstGeom>
            <a:ln w="50800" cap="flat" cmpd="sng">
              <a:solidFill>
                <a:schemeClr val="bg1"/>
              </a:solidFill>
              <a:prstDash val="solid"/>
              <a:miter/>
              <a:headEnd type="none" w="med" len="med"/>
              <a:tailEnd type="triangle" w="med" len="med"/>
            </a:ln>
          </p:spPr>
        </p:cxnSp>
      </p:grpSp>
      <p:sp>
        <p:nvSpPr>
          <p:cNvPr id="10265" name="Rectangle 8"/>
          <p:cNvSpPr>
            <a:spLocks noChangeArrowheads="1"/>
          </p:cNvSpPr>
          <p:nvPr/>
        </p:nvSpPr>
        <p:spPr bwMode="auto">
          <a:xfrm>
            <a:off x="466725" y="6165850"/>
            <a:ext cx="3889375" cy="396875"/>
          </a:xfrm>
          <a:prstGeom prst="rect">
            <a:avLst/>
          </a:prstGeom>
          <a:noFill/>
          <a:ln w="9525">
            <a:noFill/>
            <a:miter lim="800000"/>
          </a:ln>
          <a:effectLst>
            <a:outerShdw dist="35921" dir="2700000" algn="ctr" rotWithShape="0">
              <a:schemeClr val="tx1"/>
            </a:outerShdw>
          </a:effectLst>
        </p:spPr>
        <p:txBody>
          <a:bodyPr lIns="90000" tIns="46800" rIns="90000" bIns="4680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一、国际战略格局的内涵和类型</a:t>
            </a:r>
          </a:p>
        </p:txBody>
      </p:sp>
      <p:sp>
        <p:nvSpPr>
          <p:cNvPr id="22554" name="Text Box 10"/>
          <p:cNvSpPr txBox="1"/>
          <p:nvPr/>
        </p:nvSpPr>
        <p:spPr>
          <a:xfrm>
            <a:off x="5435600" y="0"/>
            <a:ext cx="3708400" cy="519113"/>
          </a:xfrm>
          <a:prstGeom prst="rect">
            <a:avLst/>
          </a:prstGeom>
          <a:gradFill rotWithShape="1">
            <a:gsLst>
              <a:gs pos="0">
                <a:srgbClr val="006666"/>
              </a:gs>
              <a:gs pos="100000">
                <a:srgbClr val="004141"/>
              </a:gs>
            </a:gsLst>
            <a:lin ang="0" scaled="1"/>
            <a:tileRect/>
          </a:gradFill>
          <a:ln w="9525">
            <a:noFill/>
          </a:ln>
        </p:spPr>
        <p:txBody>
          <a:bodyPr anchor="t" anchorCtr="0">
            <a:spAutoFit/>
          </a:bodyPr>
          <a:lstStyle/>
          <a:p>
            <a:pPr algn="ctr"/>
            <a:endParaRPr lang="zh-CN" altLang="en-US" dirty="0">
              <a:latin typeface="楷体_GB2312" pitchFamily="49" charset="-122"/>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17"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strVal val="#ppt_h"/>
                                          </p:val>
                                        </p:tav>
                                        <p:tav tm="100000">
                                          <p:val>
                                            <p:strVal val="#ppt_h"/>
                                          </p:val>
                                        </p:tav>
                                      </p:tavLst>
                                    </p:anim>
                                  </p:childTnLst>
                                </p:cTn>
                              </p:par>
                            </p:childTnLst>
                          </p:cTn>
                        </p:par>
                        <p:par>
                          <p:cTn id="13" fill="hold">
                            <p:stCondLst>
                              <p:cond delay="1000"/>
                            </p:stCondLst>
                            <p:childTnLst>
                              <p:par>
                                <p:cTn id="14" presetID="17" presetClass="entr" presetSubtype="1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fltVal val="0"/>
                                          </p:val>
                                        </p:tav>
                                        <p:tav tm="100000">
                                          <p:val>
                                            <p:strVal val="#ppt_w"/>
                                          </p:val>
                                        </p:tav>
                                      </p:tavLst>
                                    </p:anim>
                                    <p:anim calcmode="lin" valueType="num">
                                      <p:cBhvr>
                                        <p:cTn id="17" dur="500" fill="hold"/>
                                        <p:tgtEl>
                                          <p:spTgt spid="5"/>
                                        </p:tgtEl>
                                        <p:attrNameLst>
                                          <p:attrName>ppt_h</p:attrName>
                                        </p:attrNameLst>
                                      </p:cBhvr>
                                      <p:tavLst>
                                        <p:tav tm="0">
                                          <p:val>
                                            <p:strVal val="#ppt_h"/>
                                          </p:val>
                                        </p:tav>
                                        <p:tav tm="100000">
                                          <p:val>
                                            <p:strVal val="#ppt_h"/>
                                          </p:val>
                                        </p:tav>
                                      </p:tavLst>
                                    </p:anim>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par>
                          <p:cTn id="22" fill="hold">
                            <p:stCondLst>
                              <p:cond delay="2000"/>
                            </p:stCondLst>
                            <p:childTnLst>
                              <p:par>
                                <p:cTn id="23" presetID="17" presetClass="entr" presetSubtype="10" fill="hold" grpId="0" nodeType="afterEffect">
                                  <p:stCondLst>
                                    <p:cond delay="0"/>
                                  </p:stCondLst>
                                  <p:childTnLst>
                                    <p:set>
                                      <p:cBhvr>
                                        <p:cTn id="24" dur="1" fill="hold">
                                          <p:stCondLst>
                                            <p:cond delay="0"/>
                                          </p:stCondLst>
                                        </p:cTn>
                                        <p:tgtEl>
                                          <p:spTgt spid="11266"/>
                                        </p:tgtEl>
                                        <p:attrNameLst>
                                          <p:attrName>style.visibility</p:attrName>
                                        </p:attrNameLst>
                                      </p:cBhvr>
                                      <p:to>
                                        <p:strVal val="visible"/>
                                      </p:to>
                                    </p:set>
                                    <p:anim calcmode="lin" valueType="num">
                                      <p:cBhvr>
                                        <p:cTn id="25" dur="500" fill="hold"/>
                                        <p:tgtEl>
                                          <p:spTgt spid="11266"/>
                                        </p:tgtEl>
                                        <p:attrNameLst>
                                          <p:attrName>ppt_w</p:attrName>
                                        </p:attrNameLst>
                                      </p:cBhvr>
                                      <p:tavLst>
                                        <p:tav tm="0">
                                          <p:val>
                                            <p:fltVal val="0"/>
                                          </p:val>
                                        </p:tav>
                                        <p:tav tm="100000">
                                          <p:val>
                                            <p:strVal val="#ppt_w"/>
                                          </p:val>
                                        </p:tav>
                                      </p:tavLst>
                                    </p:anim>
                                    <p:anim calcmode="lin" valueType="num">
                                      <p:cBhvr>
                                        <p:cTn id="26" dur="500" fill="hold"/>
                                        <p:tgtEl>
                                          <p:spTgt spid="11266"/>
                                        </p:tgtEl>
                                        <p:attrNameLst>
                                          <p:attrName>ppt_h</p:attrName>
                                        </p:attrNameLst>
                                      </p:cBhvr>
                                      <p:tavLst>
                                        <p:tav tm="0">
                                          <p:val>
                                            <p:strVal val="#ppt_h"/>
                                          </p:val>
                                        </p:tav>
                                        <p:tav tm="100000">
                                          <p:val>
                                            <p:strVal val="#ppt_h"/>
                                          </p:val>
                                        </p:tav>
                                      </p:tavLst>
                                    </p:anim>
                                  </p:childTnLst>
                                </p:cTn>
                              </p:par>
                            </p:childTnLst>
                          </p:cTn>
                        </p:par>
                        <p:par>
                          <p:cTn id="27" fill="hold">
                            <p:stCondLst>
                              <p:cond delay="2500"/>
                            </p:stCondLst>
                            <p:childTnLst>
                              <p:par>
                                <p:cTn id="28" presetID="17" presetClass="entr" presetSubtype="10" fill="hold" grpId="0" nodeType="afterEffect">
                                  <p:stCondLst>
                                    <p:cond delay="0"/>
                                  </p:stCondLst>
                                  <p:childTnLst>
                                    <p:set>
                                      <p:cBhvr>
                                        <p:cTn id="29" dur="1" fill="hold">
                                          <p:stCondLst>
                                            <p:cond delay="0"/>
                                          </p:stCondLst>
                                        </p:cTn>
                                        <p:tgtEl>
                                          <p:spTgt spid="11267"/>
                                        </p:tgtEl>
                                        <p:attrNameLst>
                                          <p:attrName>style.visibility</p:attrName>
                                        </p:attrNameLst>
                                      </p:cBhvr>
                                      <p:to>
                                        <p:strVal val="visible"/>
                                      </p:to>
                                    </p:set>
                                    <p:anim calcmode="lin" valueType="num">
                                      <p:cBhvr>
                                        <p:cTn id="30" dur="500" fill="hold"/>
                                        <p:tgtEl>
                                          <p:spTgt spid="11267"/>
                                        </p:tgtEl>
                                        <p:attrNameLst>
                                          <p:attrName>ppt_w</p:attrName>
                                        </p:attrNameLst>
                                      </p:cBhvr>
                                      <p:tavLst>
                                        <p:tav tm="0">
                                          <p:val>
                                            <p:fltVal val="0"/>
                                          </p:val>
                                        </p:tav>
                                        <p:tav tm="100000">
                                          <p:val>
                                            <p:strVal val="#ppt_w"/>
                                          </p:val>
                                        </p:tav>
                                      </p:tavLst>
                                    </p:anim>
                                    <p:anim calcmode="lin" valueType="num">
                                      <p:cBhvr>
                                        <p:cTn id="31" dur="500" fill="hold"/>
                                        <p:tgtEl>
                                          <p:spTgt spid="11267"/>
                                        </p:tgtEl>
                                        <p:attrNameLst>
                                          <p:attrName>ppt_h</p:attrName>
                                        </p:attrNameLst>
                                      </p:cBhvr>
                                      <p:tavLst>
                                        <p:tav tm="0">
                                          <p:val>
                                            <p:strVal val="#ppt_h"/>
                                          </p:val>
                                        </p:tav>
                                        <p:tav tm="100000">
                                          <p:val>
                                            <p:strVal val="#ppt_h"/>
                                          </p:val>
                                        </p:tav>
                                      </p:tavLst>
                                    </p:anim>
                                  </p:childTnLst>
                                </p:cTn>
                              </p:par>
                            </p:childTnLst>
                          </p:cTn>
                        </p:par>
                        <p:par>
                          <p:cTn id="32" fill="hold">
                            <p:stCondLst>
                              <p:cond delay="3000"/>
                            </p:stCondLst>
                            <p:childTnLst>
                              <p:par>
                                <p:cTn id="33" presetID="17" presetClass="entr" presetSubtype="10" fill="hold" grpId="0" nodeType="afterEffect">
                                  <p:stCondLst>
                                    <p:cond delay="0"/>
                                  </p:stCondLst>
                                  <p:childTnLst>
                                    <p:set>
                                      <p:cBhvr>
                                        <p:cTn id="34" dur="1" fill="hold">
                                          <p:stCondLst>
                                            <p:cond delay="0"/>
                                          </p:stCondLst>
                                        </p:cTn>
                                        <p:tgtEl>
                                          <p:spTgt spid="11268"/>
                                        </p:tgtEl>
                                        <p:attrNameLst>
                                          <p:attrName>style.visibility</p:attrName>
                                        </p:attrNameLst>
                                      </p:cBhvr>
                                      <p:to>
                                        <p:strVal val="visible"/>
                                      </p:to>
                                    </p:set>
                                    <p:anim calcmode="lin" valueType="num">
                                      <p:cBhvr>
                                        <p:cTn id="35" dur="500" fill="hold"/>
                                        <p:tgtEl>
                                          <p:spTgt spid="11268"/>
                                        </p:tgtEl>
                                        <p:attrNameLst>
                                          <p:attrName>ppt_w</p:attrName>
                                        </p:attrNameLst>
                                      </p:cBhvr>
                                      <p:tavLst>
                                        <p:tav tm="0">
                                          <p:val>
                                            <p:fltVal val="0"/>
                                          </p:val>
                                        </p:tav>
                                        <p:tav tm="100000">
                                          <p:val>
                                            <p:strVal val="#ppt_w"/>
                                          </p:val>
                                        </p:tav>
                                      </p:tavLst>
                                    </p:anim>
                                    <p:anim calcmode="lin" valueType="num">
                                      <p:cBhvr>
                                        <p:cTn id="36" dur="500" fill="hold"/>
                                        <p:tgtEl>
                                          <p:spTgt spid="11268"/>
                                        </p:tgtEl>
                                        <p:attrNameLst>
                                          <p:attrName>ppt_h</p:attrName>
                                        </p:attrNameLst>
                                      </p:cBhvr>
                                      <p:tavLst>
                                        <p:tav tm="0">
                                          <p:val>
                                            <p:strVal val="#ppt_h"/>
                                          </p:val>
                                        </p:tav>
                                        <p:tav tm="100000">
                                          <p:val>
                                            <p:strVal val="#ppt_h"/>
                                          </p:val>
                                        </p:tav>
                                      </p:tavLst>
                                    </p:anim>
                                  </p:childTnLst>
                                </p:cTn>
                              </p:par>
                            </p:childTnLst>
                          </p:cTn>
                        </p:par>
                        <p:par>
                          <p:cTn id="37" fill="hold">
                            <p:stCondLst>
                              <p:cond delay="3500"/>
                            </p:stCondLst>
                            <p:childTnLst>
                              <p:par>
                                <p:cTn id="38" presetID="17" presetClass="entr" presetSubtype="10" fill="hold" grpId="0" nodeType="afterEffect">
                                  <p:stCondLst>
                                    <p:cond delay="0"/>
                                  </p:stCondLst>
                                  <p:childTnLst>
                                    <p:set>
                                      <p:cBhvr>
                                        <p:cTn id="39" dur="1" fill="hold">
                                          <p:stCondLst>
                                            <p:cond delay="0"/>
                                          </p:stCondLst>
                                        </p:cTn>
                                        <p:tgtEl>
                                          <p:spTgt spid="11269"/>
                                        </p:tgtEl>
                                        <p:attrNameLst>
                                          <p:attrName>style.visibility</p:attrName>
                                        </p:attrNameLst>
                                      </p:cBhvr>
                                      <p:to>
                                        <p:strVal val="visible"/>
                                      </p:to>
                                    </p:set>
                                    <p:anim calcmode="lin" valueType="num">
                                      <p:cBhvr>
                                        <p:cTn id="40" dur="500" fill="hold"/>
                                        <p:tgtEl>
                                          <p:spTgt spid="11269"/>
                                        </p:tgtEl>
                                        <p:attrNameLst>
                                          <p:attrName>ppt_w</p:attrName>
                                        </p:attrNameLst>
                                      </p:cBhvr>
                                      <p:tavLst>
                                        <p:tav tm="0">
                                          <p:val>
                                            <p:fltVal val="0"/>
                                          </p:val>
                                        </p:tav>
                                        <p:tav tm="100000">
                                          <p:val>
                                            <p:strVal val="#ppt_w"/>
                                          </p:val>
                                        </p:tav>
                                      </p:tavLst>
                                    </p:anim>
                                    <p:anim calcmode="lin" valueType="num">
                                      <p:cBhvr>
                                        <p:cTn id="41" dur="500" fill="hold"/>
                                        <p:tgtEl>
                                          <p:spTgt spid="11269"/>
                                        </p:tgtEl>
                                        <p:attrNameLst>
                                          <p:attrName>ppt_h</p:attrName>
                                        </p:attrNameLst>
                                      </p:cBhvr>
                                      <p:tavLst>
                                        <p:tav tm="0">
                                          <p:val>
                                            <p:strVal val="#ppt_h"/>
                                          </p:val>
                                        </p:tav>
                                        <p:tav tm="100000">
                                          <p:val>
                                            <p:strVal val="#ppt_h"/>
                                          </p:val>
                                        </p:tav>
                                      </p:tavLst>
                                    </p:anim>
                                  </p:childTnLst>
                                </p:cTn>
                              </p:par>
                            </p:childTnLst>
                          </p:cTn>
                        </p:par>
                        <p:par>
                          <p:cTn id="42" fill="hold">
                            <p:stCondLst>
                              <p:cond delay="4000"/>
                            </p:stCondLst>
                            <p:childTnLst>
                              <p:par>
                                <p:cTn id="43" presetID="22" presetClass="entr" presetSubtype="2" fill="hold" nodeType="after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wipe(right)">
                                      <p:cBhvr>
                                        <p:cTn id="45" dur="500"/>
                                        <p:tgtEl>
                                          <p:spTgt spid="3"/>
                                        </p:tgtEl>
                                      </p:cBhvr>
                                    </p:animEffect>
                                  </p:childTnLst>
                                </p:cTn>
                              </p:par>
                            </p:childTnLst>
                          </p:cTn>
                        </p:par>
                        <p:par>
                          <p:cTn id="46" fill="hold">
                            <p:stCondLst>
                              <p:cond delay="4500"/>
                            </p:stCondLst>
                            <p:childTnLst>
                              <p:par>
                                <p:cTn id="47" presetID="17" presetClass="entr" presetSubtype="10" fill="hold" grpId="0" nodeType="afterEffect">
                                  <p:stCondLst>
                                    <p:cond delay="0"/>
                                  </p:stCondLst>
                                  <p:childTnLst>
                                    <p:set>
                                      <p:cBhvr>
                                        <p:cTn id="48" dur="1" fill="hold">
                                          <p:stCondLst>
                                            <p:cond delay="0"/>
                                          </p:stCondLst>
                                        </p:cTn>
                                        <p:tgtEl>
                                          <p:spTgt spid="11276"/>
                                        </p:tgtEl>
                                        <p:attrNameLst>
                                          <p:attrName>style.visibility</p:attrName>
                                        </p:attrNameLst>
                                      </p:cBhvr>
                                      <p:to>
                                        <p:strVal val="visible"/>
                                      </p:to>
                                    </p:set>
                                    <p:anim calcmode="lin" valueType="num">
                                      <p:cBhvr>
                                        <p:cTn id="49" dur="500" fill="hold"/>
                                        <p:tgtEl>
                                          <p:spTgt spid="11276"/>
                                        </p:tgtEl>
                                        <p:attrNameLst>
                                          <p:attrName>ppt_w</p:attrName>
                                        </p:attrNameLst>
                                      </p:cBhvr>
                                      <p:tavLst>
                                        <p:tav tm="0">
                                          <p:val>
                                            <p:fltVal val="0"/>
                                          </p:val>
                                        </p:tav>
                                        <p:tav tm="100000">
                                          <p:val>
                                            <p:strVal val="#ppt_w"/>
                                          </p:val>
                                        </p:tav>
                                      </p:tavLst>
                                    </p:anim>
                                    <p:anim calcmode="lin" valueType="num">
                                      <p:cBhvr>
                                        <p:cTn id="50" dur="500" fill="hold"/>
                                        <p:tgtEl>
                                          <p:spTgt spid="11276"/>
                                        </p:tgtEl>
                                        <p:attrNameLst>
                                          <p:attrName>ppt_h</p:attrName>
                                        </p:attrNameLst>
                                      </p:cBhvr>
                                      <p:tavLst>
                                        <p:tav tm="0">
                                          <p:val>
                                            <p:strVal val="#ppt_h"/>
                                          </p:val>
                                        </p:tav>
                                        <p:tav tm="100000">
                                          <p:val>
                                            <p:strVal val="#ppt_h"/>
                                          </p:val>
                                        </p:tav>
                                      </p:tavLst>
                                    </p:anim>
                                  </p:childTnLst>
                                </p:cTn>
                              </p:par>
                            </p:childTnLst>
                          </p:cTn>
                        </p:par>
                        <p:par>
                          <p:cTn id="51" fill="hold">
                            <p:stCondLst>
                              <p:cond delay="5000"/>
                            </p:stCondLst>
                            <p:childTnLst>
                              <p:par>
                                <p:cTn id="52" presetID="17" presetClass="entr" presetSubtype="10" fill="hold" grpId="0" nodeType="afterEffect">
                                  <p:stCondLst>
                                    <p:cond delay="0"/>
                                  </p:stCondLst>
                                  <p:childTnLst>
                                    <p:set>
                                      <p:cBhvr>
                                        <p:cTn id="53" dur="1" fill="hold">
                                          <p:stCondLst>
                                            <p:cond delay="0"/>
                                          </p:stCondLst>
                                        </p:cTn>
                                        <p:tgtEl>
                                          <p:spTgt spid="11277"/>
                                        </p:tgtEl>
                                        <p:attrNameLst>
                                          <p:attrName>style.visibility</p:attrName>
                                        </p:attrNameLst>
                                      </p:cBhvr>
                                      <p:to>
                                        <p:strVal val="visible"/>
                                      </p:to>
                                    </p:set>
                                    <p:anim calcmode="lin" valueType="num">
                                      <p:cBhvr>
                                        <p:cTn id="54" dur="500" fill="hold"/>
                                        <p:tgtEl>
                                          <p:spTgt spid="11277"/>
                                        </p:tgtEl>
                                        <p:attrNameLst>
                                          <p:attrName>ppt_w</p:attrName>
                                        </p:attrNameLst>
                                      </p:cBhvr>
                                      <p:tavLst>
                                        <p:tav tm="0">
                                          <p:val>
                                            <p:fltVal val="0"/>
                                          </p:val>
                                        </p:tav>
                                        <p:tav tm="100000">
                                          <p:val>
                                            <p:strVal val="#ppt_w"/>
                                          </p:val>
                                        </p:tav>
                                      </p:tavLst>
                                    </p:anim>
                                    <p:anim calcmode="lin" valueType="num">
                                      <p:cBhvr>
                                        <p:cTn id="55" dur="500" fill="hold"/>
                                        <p:tgtEl>
                                          <p:spTgt spid="11277"/>
                                        </p:tgtEl>
                                        <p:attrNameLst>
                                          <p:attrName>ppt_h</p:attrName>
                                        </p:attrNameLst>
                                      </p:cBhvr>
                                      <p:tavLst>
                                        <p:tav tm="0">
                                          <p:val>
                                            <p:strVal val="#ppt_h"/>
                                          </p:val>
                                        </p:tav>
                                        <p:tav tm="100000">
                                          <p:val>
                                            <p:strVal val="#ppt_h"/>
                                          </p:val>
                                        </p:tav>
                                      </p:tavLst>
                                    </p:anim>
                                  </p:childTnLst>
                                </p:cTn>
                              </p:par>
                            </p:childTnLst>
                          </p:cTn>
                        </p:par>
                        <p:par>
                          <p:cTn id="56" fill="hold">
                            <p:stCondLst>
                              <p:cond delay="5500"/>
                            </p:stCondLst>
                            <p:childTnLst>
                              <p:par>
                                <p:cTn id="57" presetID="17" presetClass="entr" presetSubtype="10" fill="hold" grpId="0" nodeType="afterEffect">
                                  <p:stCondLst>
                                    <p:cond delay="0"/>
                                  </p:stCondLst>
                                  <p:childTnLst>
                                    <p:set>
                                      <p:cBhvr>
                                        <p:cTn id="58" dur="1" fill="hold">
                                          <p:stCondLst>
                                            <p:cond delay="0"/>
                                          </p:stCondLst>
                                        </p:cTn>
                                        <p:tgtEl>
                                          <p:spTgt spid="11278"/>
                                        </p:tgtEl>
                                        <p:attrNameLst>
                                          <p:attrName>style.visibility</p:attrName>
                                        </p:attrNameLst>
                                      </p:cBhvr>
                                      <p:to>
                                        <p:strVal val="visible"/>
                                      </p:to>
                                    </p:set>
                                    <p:anim calcmode="lin" valueType="num">
                                      <p:cBhvr>
                                        <p:cTn id="59" dur="500" fill="hold"/>
                                        <p:tgtEl>
                                          <p:spTgt spid="11278"/>
                                        </p:tgtEl>
                                        <p:attrNameLst>
                                          <p:attrName>ppt_w</p:attrName>
                                        </p:attrNameLst>
                                      </p:cBhvr>
                                      <p:tavLst>
                                        <p:tav tm="0">
                                          <p:val>
                                            <p:fltVal val="0"/>
                                          </p:val>
                                        </p:tav>
                                        <p:tav tm="100000">
                                          <p:val>
                                            <p:strVal val="#ppt_w"/>
                                          </p:val>
                                        </p:tav>
                                      </p:tavLst>
                                    </p:anim>
                                    <p:anim calcmode="lin" valueType="num">
                                      <p:cBhvr>
                                        <p:cTn id="60" dur="500" fill="hold"/>
                                        <p:tgtEl>
                                          <p:spTgt spid="11278"/>
                                        </p:tgtEl>
                                        <p:attrNameLst>
                                          <p:attrName>ppt_h</p:attrName>
                                        </p:attrNameLst>
                                      </p:cBhvr>
                                      <p:tavLst>
                                        <p:tav tm="0">
                                          <p:val>
                                            <p:strVal val="#ppt_h"/>
                                          </p:val>
                                        </p:tav>
                                        <p:tav tm="100000">
                                          <p:val>
                                            <p:strVal val="#ppt_h"/>
                                          </p:val>
                                        </p:tav>
                                      </p:tavLst>
                                    </p:anim>
                                  </p:childTnLst>
                                </p:cTn>
                              </p:par>
                            </p:childTnLst>
                          </p:cTn>
                        </p:par>
                        <p:par>
                          <p:cTn id="61" fill="hold">
                            <p:stCondLst>
                              <p:cond delay="6000"/>
                            </p:stCondLst>
                            <p:childTnLst>
                              <p:par>
                                <p:cTn id="62" presetID="17" presetClass="entr" presetSubtype="10" fill="hold" grpId="0" nodeType="afterEffect">
                                  <p:stCondLst>
                                    <p:cond delay="0"/>
                                  </p:stCondLst>
                                  <p:childTnLst>
                                    <p:set>
                                      <p:cBhvr>
                                        <p:cTn id="63" dur="1" fill="hold">
                                          <p:stCondLst>
                                            <p:cond delay="0"/>
                                          </p:stCondLst>
                                        </p:cTn>
                                        <p:tgtEl>
                                          <p:spTgt spid="11279"/>
                                        </p:tgtEl>
                                        <p:attrNameLst>
                                          <p:attrName>style.visibility</p:attrName>
                                        </p:attrNameLst>
                                      </p:cBhvr>
                                      <p:to>
                                        <p:strVal val="visible"/>
                                      </p:to>
                                    </p:set>
                                    <p:anim calcmode="lin" valueType="num">
                                      <p:cBhvr>
                                        <p:cTn id="64" dur="500" fill="hold"/>
                                        <p:tgtEl>
                                          <p:spTgt spid="11279"/>
                                        </p:tgtEl>
                                        <p:attrNameLst>
                                          <p:attrName>ppt_w</p:attrName>
                                        </p:attrNameLst>
                                      </p:cBhvr>
                                      <p:tavLst>
                                        <p:tav tm="0">
                                          <p:val>
                                            <p:fltVal val="0"/>
                                          </p:val>
                                        </p:tav>
                                        <p:tav tm="100000">
                                          <p:val>
                                            <p:strVal val="#ppt_w"/>
                                          </p:val>
                                        </p:tav>
                                      </p:tavLst>
                                    </p:anim>
                                    <p:anim calcmode="lin" valueType="num">
                                      <p:cBhvr>
                                        <p:cTn id="65" dur="500" fill="hold"/>
                                        <p:tgtEl>
                                          <p:spTgt spid="1127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 grpId="0" animBg="1"/>
      <p:bldP spid="11267" grpId="0" animBg="1"/>
      <p:bldP spid="11268" grpId="0" animBg="1"/>
      <p:bldP spid="11269" grpId="0" animBg="1"/>
      <p:bldP spid="11276" grpId="0" animBg="1"/>
      <p:bldP spid="11277" grpId="0" animBg="1"/>
      <p:bldP spid="11278" grpId="0" animBg="1"/>
      <p:bldP spid="11279" grpId="0" animBg="1"/>
      <p:bldP spid="4" grpId="0" animBg="1"/>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4"/>
          <p:cNvSpPr>
            <a:spLocks noChangeArrowheads="1"/>
          </p:cNvSpPr>
          <p:nvPr/>
        </p:nvSpPr>
        <p:spPr bwMode="auto">
          <a:xfrm>
            <a:off x="898525" y="2090738"/>
            <a:ext cx="4752975" cy="1554163"/>
          </a:xfrm>
          <a:prstGeom prst="rect">
            <a:avLst/>
          </a:prstGeom>
          <a:noFill/>
          <a:ln w="9525">
            <a:noFill/>
            <a:miter lim="800000"/>
          </a:ln>
          <a:effectLst>
            <a:outerShdw dist="35921" dir="2700000" algn="ctr" rotWithShape="0">
              <a:schemeClr val="tx1"/>
            </a:outerShdw>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0" i="0" u="none" strike="noStrike" kern="1200" cap="none" spc="0" normalizeH="0" baseline="0" noProof="0">
                <a:ln>
                  <a:noFill/>
                </a:ln>
                <a:solidFill>
                  <a:schemeClr val="bg1"/>
                </a:solidFill>
                <a:effectLst/>
                <a:uLnTx/>
                <a:uFillTx/>
                <a:latin typeface="方正美黑简体" pitchFamily="2" charset="-122"/>
                <a:ea typeface="方正美黑简体" pitchFamily="2" charset="-122"/>
                <a:cs typeface="+mn-cs"/>
              </a:rPr>
              <a:t>　　人口与国土面积等因素在过去与未来的力量对比中仍具重要作用。 </a:t>
            </a:r>
          </a:p>
        </p:txBody>
      </p:sp>
      <p:sp>
        <p:nvSpPr>
          <p:cNvPr id="23554" name="AutoShape 6"/>
          <p:cNvSpPr/>
          <p:nvPr/>
        </p:nvSpPr>
        <p:spPr>
          <a:xfrm>
            <a:off x="1042988" y="1195388"/>
            <a:ext cx="1917700" cy="628650"/>
          </a:xfrm>
          <a:prstGeom prst="cube">
            <a:avLst>
              <a:gd name="adj" fmla="val 11602"/>
            </a:avLst>
          </a:prstGeom>
          <a:gradFill rotWithShape="0">
            <a:gsLst>
              <a:gs pos="0">
                <a:schemeClr val="accent2">
                  <a:alpha val="39998"/>
                </a:schemeClr>
              </a:gs>
              <a:gs pos="100000">
                <a:schemeClr val="bg1"/>
              </a:gs>
            </a:gsLst>
            <a:lin ang="5400000" scaled="1"/>
            <a:tileRect/>
          </a:gradFill>
          <a:ln w="9525">
            <a:noFill/>
          </a:ln>
        </p:spPr>
        <p:txBody>
          <a:bodyPr wrap="none" lIns="0" tIns="0" rIns="0" bIns="0" anchor="ctr" anchorCtr="0"/>
          <a:lstStyle/>
          <a:p>
            <a:pPr algn="ctr"/>
            <a:r>
              <a:rPr lang="zh-CN" altLang="en-US" sz="3200" dirty="0">
                <a:solidFill>
                  <a:schemeClr val="tx1"/>
                </a:solidFill>
                <a:latin typeface="Arial" panose="020B0604020202020204" pitchFamily="34" charset="0"/>
                <a:ea typeface="方正美黑简体" pitchFamily="2" charset="-122"/>
              </a:rPr>
              <a:t>自然条件</a:t>
            </a:r>
          </a:p>
        </p:txBody>
      </p:sp>
      <p:pic>
        <p:nvPicPr>
          <p:cNvPr id="12292" name="Picture 8" descr="人口因素2"/>
          <p:cNvPicPr>
            <a:picLocks noChangeAspect="1"/>
          </p:cNvPicPr>
          <p:nvPr/>
        </p:nvPicPr>
        <p:blipFill>
          <a:blip r:embed="rId2"/>
          <a:stretch>
            <a:fillRect/>
          </a:stretch>
        </p:blipFill>
        <p:spPr>
          <a:xfrm>
            <a:off x="828675" y="3786188"/>
            <a:ext cx="2603500" cy="1992312"/>
          </a:xfrm>
          <a:prstGeom prst="rect">
            <a:avLst/>
          </a:prstGeom>
          <a:noFill/>
          <a:ln w="9525">
            <a:noFill/>
          </a:ln>
        </p:spPr>
      </p:pic>
      <p:pic>
        <p:nvPicPr>
          <p:cNvPr id="12293" name="Picture 9" descr="中国纺织业"/>
          <p:cNvPicPr>
            <a:picLocks noChangeAspect="1"/>
          </p:cNvPicPr>
          <p:nvPr/>
        </p:nvPicPr>
        <p:blipFill>
          <a:blip r:embed="rId3"/>
          <a:stretch>
            <a:fillRect/>
          </a:stretch>
        </p:blipFill>
        <p:spPr>
          <a:xfrm>
            <a:off x="3151188" y="3786188"/>
            <a:ext cx="2603500" cy="1992312"/>
          </a:xfrm>
          <a:prstGeom prst="rect">
            <a:avLst/>
          </a:prstGeom>
          <a:noFill/>
          <a:ln w="9525">
            <a:noFill/>
          </a:ln>
        </p:spPr>
      </p:pic>
      <p:pic>
        <p:nvPicPr>
          <p:cNvPr id="12294" name="Picture 7" descr="人口因素1"/>
          <p:cNvPicPr>
            <a:picLocks noChangeAspect="1"/>
          </p:cNvPicPr>
          <p:nvPr/>
        </p:nvPicPr>
        <p:blipFill>
          <a:blip r:embed="rId4"/>
          <a:stretch>
            <a:fillRect/>
          </a:stretch>
        </p:blipFill>
        <p:spPr>
          <a:xfrm>
            <a:off x="5449888" y="2000250"/>
            <a:ext cx="2925762" cy="3778250"/>
          </a:xfrm>
          <a:prstGeom prst="rect">
            <a:avLst/>
          </a:prstGeom>
          <a:noFill/>
          <a:ln w="9525">
            <a:noFill/>
          </a:ln>
        </p:spPr>
      </p:pic>
      <p:sp>
        <p:nvSpPr>
          <p:cNvPr id="11270" name="Rectangle 8"/>
          <p:cNvSpPr>
            <a:spLocks noChangeArrowheads="1"/>
          </p:cNvSpPr>
          <p:nvPr/>
        </p:nvSpPr>
        <p:spPr bwMode="auto">
          <a:xfrm>
            <a:off x="466725" y="6165850"/>
            <a:ext cx="3889375" cy="396875"/>
          </a:xfrm>
          <a:prstGeom prst="rect">
            <a:avLst/>
          </a:prstGeom>
          <a:noFill/>
          <a:ln w="9525">
            <a:noFill/>
            <a:miter lim="800000"/>
          </a:ln>
          <a:effectLst>
            <a:outerShdw dist="35921" dir="2700000" algn="ctr" rotWithShape="0">
              <a:schemeClr val="tx1"/>
            </a:outerShdw>
          </a:effectLst>
        </p:spPr>
        <p:txBody>
          <a:bodyPr lIns="90000" tIns="46800" rIns="90000" bIns="4680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一、国际战略格局的内涵和类型</a:t>
            </a:r>
          </a:p>
        </p:txBody>
      </p:sp>
      <p:sp>
        <p:nvSpPr>
          <p:cNvPr id="23559" name="Text Box 10"/>
          <p:cNvSpPr txBox="1"/>
          <p:nvPr/>
        </p:nvSpPr>
        <p:spPr>
          <a:xfrm>
            <a:off x="5435600" y="0"/>
            <a:ext cx="3708400" cy="519113"/>
          </a:xfrm>
          <a:prstGeom prst="rect">
            <a:avLst/>
          </a:prstGeom>
          <a:gradFill rotWithShape="1">
            <a:gsLst>
              <a:gs pos="0">
                <a:srgbClr val="006666"/>
              </a:gs>
              <a:gs pos="100000">
                <a:srgbClr val="004141"/>
              </a:gs>
            </a:gsLst>
            <a:lin ang="0" scaled="1"/>
            <a:tileRect/>
          </a:gradFill>
          <a:ln w="9525">
            <a:noFill/>
          </a:ln>
        </p:spPr>
        <p:txBody>
          <a:bodyPr anchor="t" anchorCtr="0">
            <a:spAutoFit/>
          </a:bodyPr>
          <a:lstStyle/>
          <a:p>
            <a:pPr algn="ctr"/>
            <a:endParaRPr lang="zh-CN" altLang="en-US" dirty="0">
              <a:latin typeface="楷体_GB2312" pitchFamily="49" charset="-122"/>
              <a:ea typeface="楷体_GB2312" pitchFamily="49" charset="-122"/>
            </a:endParaRPr>
          </a:p>
        </p:txBody>
      </p:sp>
      <p:sp>
        <p:nvSpPr>
          <p:cNvPr id="23560" name="文本框 1"/>
          <p:cNvSpPr txBox="1"/>
          <p:nvPr/>
        </p:nvSpPr>
        <p:spPr>
          <a:xfrm>
            <a:off x="3151188" y="1249363"/>
            <a:ext cx="5694362" cy="522287"/>
          </a:xfrm>
          <a:prstGeom prst="rect">
            <a:avLst/>
          </a:prstGeom>
          <a:noFill/>
          <a:ln w="9525">
            <a:noFill/>
          </a:ln>
        </p:spPr>
        <p:txBody>
          <a:bodyPr wrap="none" anchor="t" anchorCtr="0">
            <a:spAutoFit/>
          </a:bodyPr>
          <a:lstStyle/>
          <a:p>
            <a:r>
              <a:rPr lang="en-US" altLang="zh-CN">
                <a:latin typeface="楷体_GB2312" pitchFamily="49" charset="-122"/>
                <a:ea typeface="楷体_GB2312" pitchFamily="49" charset="-122"/>
              </a:rPr>
              <a:t>2021</a:t>
            </a:r>
            <a:r>
              <a:rPr lang="zh-CN" altLang="en-US">
                <a:latin typeface="楷体_GB2312" pitchFamily="49" charset="-122"/>
                <a:ea typeface="楷体_GB2312" pitchFamily="49" charset="-122"/>
              </a:rPr>
              <a:t>年中国人口</a:t>
            </a:r>
            <a:r>
              <a:rPr lang="en-US" altLang="zh-CN">
                <a:latin typeface="楷体_GB2312" pitchFamily="49" charset="-122"/>
                <a:ea typeface="楷体_GB2312" pitchFamily="49" charset="-122"/>
              </a:rPr>
              <a:t>14.12</a:t>
            </a:r>
            <a:r>
              <a:rPr lang="zh-CN" altLang="en-US">
                <a:latin typeface="楷体_GB2312" pitchFamily="49" charset="-122"/>
                <a:ea typeface="楷体_GB2312" pitchFamily="49" charset="-122"/>
              </a:rPr>
              <a:t>亿，达到峰值</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2294"/>
                                        </p:tgtEl>
                                        <p:attrNameLst>
                                          <p:attrName>style.visibility</p:attrName>
                                        </p:attrNameLst>
                                      </p:cBhvr>
                                      <p:to>
                                        <p:strVal val="visible"/>
                                      </p:to>
                                    </p:set>
                                    <p:anim calcmode="lin" valueType="num">
                                      <p:cBhvr>
                                        <p:cTn id="7" dur="500" fill="hold"/>
                                        <p:tgtEl>
                                          <p:spTgt spid="12294"/>
                                        </p:tgtEl>
                                        <p:attrNameLst>
                                          <p:attrName>ppt_w</p:attrName>
                                        </p:attrNameLst>
                                      </p:cBhvr>
                                      <p:tavLst>
                                        <p:tav tm="0">
                                          <p:val>
                                            <p:fltVal val="0"/>
                                          </p:val>
                                        </p:tav>
                                        <p:tav tm="100000">
                                          <p:val>
                                            <p:strVal val="#ppt_w"/>
                                          </p:val>
                                        </p:tav>
                                      </p:tavLst>
                                    </p:anim>
                                    <p:anim calcmode="lin" valueType="num">
                                      <p:cBhvr>
                                        <p:cTn id="8" dur="500" fill="hold"/>
                                        <p:tgtEl>
                                          <p:spTgt spid="12294"/>
                                        </p:tgtEl>
                                        <p:attrNameLst>
                                          <p:attrName>ppt_h</p:attrName>
                                        </p:attrNameLst>
                                      </p:cBhvr>
                                      <p:tavLst>
                                        <p:tav tm="0">
                                          <p:val>
                                            <p:fltVal val="0"/>
                                          </p:val>
                                        </p:tav>
                                        <p:tav tm="100000">
                                          <p:val>
                                            <p:strVal val="#ppt_h"/>
                                          </p:val>
                                        </p:tav>
                                      </p:tavLst>
                                    </p:anim>
                                    <p:animEffect transition="in" filter="fade">
                                      <p:cBhvr>
                                        <p:cTn id="9" dur="500"/>
                                        <p:tgtEl>
                                          <p:spTgt spid="12294"/>
                                        </p:tgtEl>
                                      </p:cBhvr>
                                    </p:animEffect>
                                  </p:childTnLst>
                                </p:cTn>
                              </p:par>
                              <p:par>
                                <p:cTn id="10" presetID="53" presetClass="entr" presetSubtype="16" fill="hold" nodeType="withEffect">
                                  <p:stCondLst>
                                    <p:cond delay="0"/>
                                  </p:stCondLst>
                                  <p:childTnLst>
                                    <p:set>
                                      <p:cBhvr>
                                        <p:cTn id="11" dur="1" fill="hold">
                                          <p:stCondLst>
                                            <p:cond delay="0"/>
                                          </p:stCondLst>
                                        </p:cTn>
                                        <p:tgtEl>
                                          <p:spTgt spid="12293"/>
                                        </p:tgtEl>
                                        <p:attrNameLst>
                                          <p:attrName>style.visibility</p:attrName>
                                        </p:attrNameLst>
                                      </p:cBhvr>
                                      <p:to>
                                        <p:strVal val="visible"/>
                                      </p:to>
                                    </p:set>
                                    <p:anim calcmode="lin" valueType="num">
                                      <p:cBhvr>
                                        <p:cTn id="12" dur="500" fill="hold"/>
                                        <p:tgtEl>
                                          <p:spTgt spid="12293"/>
                                        </p:tgtEl>
                                        <p:attrNameLst>
                                          <p:attrName>ppt_w</p:attrName>
                                        </p:attrNameLst>
                                      </p:cBhvr>
                                      <p:tavLst>
                                        <p:tav tm="0">
                                          <p:val>
                                            <p:fltVal val="0"/>
                                          </p:val>
                                        </p:tav>
                                        <p:tav tm="100000">
                                          <p:val>
                                            <p:strVal val="#ppt_w"/>
                                          </p:val>
                                        </p:tav>
                                      </p:tavLst>
                                    </p:anim>
                                    <p:anim calcmode="lin" valueType="num">
                                      <p:cBhvr>
                                        <p:cTn id="13" dur="500" fill="hold"/>
                                        <p:tgtEl>
                                          <p:spTgt spid="12293"/>
                                        </p:tgtEl>
                                        <p:attrNameLst>
                                          <p:attrName>ppt_h</p:attrName>
                                        </p:attrNameLst>
                                      </p:cBhvr>
                                      <p:tavLst>
                                        <p:tav tm="0">
                                          <p:val>
                                            <p:fltVal val="0"/>
                                          </p:val>
                                        </p:tav>
                                        <p:tav tm="100000">
                                          <p:val>
                                            <p:strVal val="#ppt_h"/>
                                          </p:val>
                                        </p:tav>
                                      </p:tavLst>
                                    </p:anim>
                                    <p:animEffect transition="in" filter="fade">
                                      <p:cBhvr>
                                        <p:cTn id="14" dur="500"/>
                                        <p:tgtEl>
                                          <p:spTgt spid="12293"/>
                                        </p:tgtEl>
                                      </p:cBhvr>
                                    </p:animEffect>
                                  </p:childTnLst>
                                </p:cTn>
                              </p:par>
                              <p:par>
                                <p:cTn id="15" presetID="53" presetClass="entr" presetSubtype="16" fill="hold" nodeType="withEffect">
                                  <p:stCondLst>
                                    <p:cond delay="0"/>
                                  </p:stCondLst>
                                  <p:childTnLst>
                                    <p:set>
                                      <p:cBhvr>
                                        <p:cTn id="16" dur="1" fill="hold">
                                          <p:stCondLst>
                                            <p:cond delay="0"/>
                                          </p:stCondLst>
                                        </p:cTn>
                                        <p:tgtEl>
                                          <p:spTgt spid="12292"/>
                                        </p:tgtEl>
                                        <p:attrNameLst>
                                          <p:attrName>style.visibility</p:attrName>
                                        </p:attrNameLst>
                                      </p:cBhvr>
                                      <p:to>
                                        <p:strVal val="visible"/>
                                      </p:to>
                                    </p:set>
                                    <p:anim calcmode="lin" valueType="num">
                                      <p:cBhvr>
                                        <p:cTn id="17" dur="500" fill="hold"/>
                                        <p:tgtEl>
                                          <p:spTgt spid="12292"/>
                                        </p:tgtEl>
                                        <p:attrNameLst>
                                          <p:attrName>ppt_w</p:attrName>
                                        </p:attrNameLst>
                                      </p:cBhvr>
                                      <p:tavLst>
                                        <p:tav tm="0">
                                          <p:val>
                                            <p:fltVal val="0"/>
                                          </p:val>
                                        </p:tav>
                                        <p:tav tm="100000">
                                          <p:val>
                                            <p:strVal val="#ppt_w"/>
                                          </p:val>
                                        </p:tav>
                                      </p:tavLst>
                                    </p:anim>
                                    <p:anim calcmode="lin" valueType="num">
                                      <p:cBhvr>
                                        <p:cTn id="18" dur="500" fill="hold"/>
                                        <p:tgtEl>
                                          <p:spTgt spid="12292"/>
                                        </p:tgtEl>
                                        <p:attrNameLst>
                                          <p:attrName>ppt_h</p:attrName>
                                        </p:attrNameLst>
                                      </p:cBhvr>
                                      <p:tavLst>
                                        <p:tav tm="0">
                                          <p:val>
                                            <p:fltVal val="0"/>
                                          </p:val>
                                        </p:tav>
                                        <p:tav tm="100000">
                                          <p:val>
                                            <p:strVal val="#ppt_h"/>
                                          </p:val>
                                        </p:tav>
                                      </p:tavLst>
                                    </p:anim>
                                    <p:animEffect transition="in" filter="fade">
                                      <p:cBhvr>
                                        <p:cTn id="19" dur="500"/>
                                        <p:tgtEl>
                                          <p:spTgt spid="12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6"/>
          <p:cNvSpPr>
            <a:spLocks noChangeArrowheads="1"/>
          </p:cNvSpPr>
          <p:nvPr/>
        </p:nvSpPr>
        <p:spPr bwMode="auto">
          <a:xfrm>
            <a:off x="900113" y="2133600"/>
            <a:ext cx="7632700" cy="1066800"/>
          </a:xfrm>
          <a:prstGeom prst="rect">
            <a:avLst/>
          </a:prstGeom>
          <a:noFill/>
          <a:ln w="9525">
            <a:noFill/>
            <a:miter lim="800000"/>
          </a:ln>
          <a:effectLst>
            <a:outerShdw dist="35921" dir="2700000" algn="ctr" rotWithShape="0">
              <a:schemeClr val="tx1"/>
            </a:outerShdw>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3200" b="0" i="0" u="none" strike="noStrike" kern="1200" cap="none" spc="0" normalizeH="0" baseline="0" noProof="0">
                <a:ln>
                  <a:noFill/>
                </a:ln>
                <a:solidFill>
                  <a:schemeClr val="bg1"/>
                </a:solidFill>
                <a:effectLst/>
                <a:uLnTx/>
                <a:uFillTx/>
                <a:latin typeface="方正美黑简体" pitchFamily="2" charset="-122"/>
                <a:ea typeface="方正美黑简体" pitchFamily="2" charset="-122"/>
                <a:cs typeface="+mn-cs"/>
              </a:rPr>
              <a:t>       </a:t>
            </a:r>
            <a:r>
              <a:rPr kumimoji="0" lang="zh-CN" altLang="en-US" sz="3200" b="0" i="0" u="none" strike="noStrike" kern="1200" cap="none" spc="0" normalizeH="0" baseline="0" noProof="0">
                <a:ln>
                  <a:noFill/>
                </a:ln>
                <a:solidFill>
                  <a:schemeClr val="bg1"/>
                </a:solidFill>
                <a:effectLst/>
                <a:uLnTx/>
                <a:uFillTx/>
                <a:latin typeface="方正美黑简体" pitchFamily="2" charset="-122"/>
                <a:ea typeface="方正美黑简体" pitchFamily="2" charset="-122"/>
                <a:cs typeface="+mn-cs"/>
              </a:rPr>
              <a:t>近</a:t>
            </a:r>
            <a:r>
              <a:rPr kumimoji="0" lang="en-US" sz="3200" b="0" i="0" u="none" strike="noStrike" kern="1200" cap="none" spc="0" normalizeH="0" baseline="0" noProof="0">
                <a:ln>
                  <a:noFill/>
                </a:ln>
                <a:solidFill>
                  <a:schemeClr val="bg1"/>
                </a:solidFill>
                <a:effectLst/>
                <a:uLnTx/>
                <a:uFillTx/>
                <a:latin typeface="方正美黑简体" pitchFamily="2" charset="-122"/>
                <a:ea typeface="方正美黑简体" pitchFamily="2" charset="-122"/>
                <a:cs typeface="+mn-cs"/>
              </a:rPr>
              <a:t>500 </a:t>
            </a:r>
            <a:r>
              <a:rPr kumimoji="0" lang="zh-CN" altLang="en-US" sz="3200" b="0" i="0" u="none" strike="noStrike" kern="1200" cap="none" spc="0" normalizeH="0" baseline="0" noProof="0">
                <a:ln>
                  <a:noFill/>
                </a:ln>
                <a:solidFill>
                  <a:schemeClr val="bg1"/>
                </a:solidFill>
                <a:effectLst/>
                <a:uLnTx/>
                <a:uFillTx/>
                <a:latin typeface="方正美黑简体" pitchFamily="2" charset="-122"/>
                <a:ea typeface="方正美黑简体" pitchFamily="2" charset="-122"/>
                <a:cs typeface="+mn-cs"/>
              </a:rPr>
              <a:t>年世界上大国的兴衰，在相当程度上取决于经济力量。 </a:t>
            </a:r>
          </a:p>
        </p:txBody>
      </p:sp>
      <p:pic>
        <p:nvPicPr>
          <p:cNvPr id="13315" name="Picture 20" descr="日本经济崛起2"/>
          <p:cNvPicPr>
            <a:picLocks noChangeAspect="1"/>
          </p:cNvPicPr>
          <p:nvPr/>
        </p:nvPicPr>
        <p:blipFill>
          <a:blip r:embed="rId2"/>
          <a:stretch>
            <a:fillRect/>
          </a:stretch>
        </p:blipFill>
        <p:spPr>
          <a:xfrm>
            <a:off x="5761038" y="3359150"/>
            <a:ext cx="2882900" cy="2078038"/>
          </a:xfrm>
          <a:prstGeom prst="rect">
            <a:avLst/>
          </a:prstGeom>
          <a:noFill/>
          <a:ln w="9525">
            <a:noFill/>
          </a:ln>
        </p:spPr>
      </p:pic>
      <p:pic>
        <p:nvPicPr>
          <p:cNvPr id="13316" name="Picture 21" descr="英国世界工厂"/>
          <p:cNvPicPr>
            <a:picLocks noChangeAspect="1"/>
          </p:cNvPicPr>
          <p:nvPr/>
        </p:nvPicPr>
        <p:blipFill>
          <a:blip r:embed="rId3"/>
          <a:stretch>
            <a:fillRect/>
          </a:stretch>
        </p:blipFill>
        <p:spPr>
          <a:xfrm>
            <a:off x="811213" y="3359150"/>
            <a:ext cx="2889250" cy="2078038"/>
          </a:xfrm>
          <a:prstGeom prst="rect">
            <a:avLst/>
          </a:prstGeom>
          <a:noFill/>
          <a:ln w="9525">
            <a:noFill/>
          </a:ln>
        </p:spPr>
      </p:pic>
      <p:pic>
        <p:nvPicPr>
          <p:cNvPr id="13317" name="Picture 25" descr="纽约洛克菲勒中心"/>
          <p:cNvPicPr>
            <a:picLocks noChangeAspect="1"/>
          </p:cNvPicPr>
          <p:nvPr/>
        </p:nvPicPr>
        <p:blipFill>
          <a:blip r:embed="rId4"/>
          <a:stretch>
            <a:fillRect/>
          </a:stretch>
        </p:blipFill>
        <p:spPr>
          <a:xfrm>
            <a:off x="3292475" y="3359150"/>
            <a:ext cx="2889250" cy="2078038"/>
          </a:xfrm>
          <a:prstGeom prst="rect">
            <a:avLst/>
          </a:prstGeom>
          <a:noFill/>
          <a:ln w="9525">
            <a:noFill/>
          </a:ln>
        </p:spPr>
      </p:pic>
      <p:sp>
        <p:nvSpPr>
          <p:cNvPr id="13318" name="Text Box 27"/>
          <p:cNvSpPr txBox="1"/>
          <p:nvPr/>
        </p:nvSpPr>
        <p:spPr>
          <a:xfrm>
            <a:off x="1071563" y="5083175"/>
            <a:ext cx="2225675" cy="396875"/>
          </a:xfrm>
          <a:prstGeom prst="rect">
            <a:avLst/>
          </a:prstGeom>
          <a:noFill/>
          <a:ln w="9525">
            <a:noFill/>
          </a:ln>
        </p:spPr>
        <p:txBody>
          <a:bodyPr wrap="none" lIns="90000" tIns="46800" rIns="90000" bIns="46800" anchor="t" anchorCtr="0">
            <a:spAutoFit/>
          </a:bodyPr>
          <a:lstStyle/>
          <a:p>
            <a:r>
              <a:rPr lang="zh-CN" altLang="en-US" sz="2000" b="1" dirty="0">
                <a:latin typeface="黑体" panose="02010609060101010101" pitchFamily="49" charset="-122"/>
                <a:ea typeface="黑体" panose="02010609060101010101" pitchFamily="49" charset="-122"/>
              </a:rPr>
              <a:t>英国“世界工厂”</a:t>
            </a:r>
          </a:p>
        </p:txBody>
      </p:sp>
      <p:sp>
        <p:nvSpPr>
          <p:cNvPr id="13319" name="Text Box 28"/>
          <p:cNvSpPr txBox="1"/>
          <p:nvPr/>
        </p:nvSpPr>
        <p:spPr>
          <a:xfrm>
            <a:off x="3429000" y="5083175"/>
            <a:ext cx="2543175" cy="396875"/>
          </a:xfrm>
          <a:prstGeom prst="rect">
            <a:avLst/>
          </a:prstGeom>
          <a:noFill/>
          <a:ln w="9525">
            <a:noFill/>
          </a:ln>
        </p:spPr>
        <p:txBody>
          <a:bodyPr wrap="none" lIns="90000" tIns="46800" rIns="90000" bIns="46800" anchor="t" anchorCtr="0">
            <a:spAutoFit/>
          </a:bodyPr>
          <a:lstStyle/>
          <a:p>
            <a:r>
              <a:rPr lang="en-US" altLang="zh-CN" sz="2000" b="1" dirty="0">
                <a:latin typeface="Times New Roman" panose="02020603050405020304" pitchFamily="18" charset="0"/>
                <a:ea typeface="黑体" panose="02010609060101010101" pitchFamily="49" charset="-122"/>
              </a:rPr>
              <a:t>20</a:t>
            </a:r>
            <a:r>
              <a:rPr lang="zh-CN" altLang="en-US" sz="2000" b="1" dirty="0">
                <a:latin typeface="Times New Roman" panose="02020603050405020304" pitchFamily="18" charset="0"/>
                <a:ea typeface="黑体" panose="02010609060101010101" pitchFamily="49" charset="-122"/>
              </a:rPr>
              <a:t>世纪前期美国崛起 </a:t>
            </a:r>
          </a:p>
        </p:txBody>
      </p:sp>
      <p:sp>
        <p:nvSpPr>
          <p:cNvPr id="13320" name="Text Box 29"/>
          <p:cNvSpPr txBox="1"/>
          <p:nvPr/>
        </p:nvSpPr>
        <p:spPr>
          <a:xfrm>
            <a:off x="5981700" y="5072063"/>
            <a:ext cx="2225675" cy="396875"/>
          </a:xfrm>
          <a:prstGeom prst="rect">
            <a:avLst/>
          </a:prstGeom>
          <a:noFill/>
          <a:ln w="9525">
            <a:noFill/>
          </a:ln>
        </p:spPr>
        <p:txBody>
          <a:bodyPr wrap="none" lIns="90000" tIns="46800" rIns="90000" bIns="46800" anchor="t" anchorCtr="0">
            <a:spAutoFit/>
          </a:bodyPr>
          <a:lstStyle/>
          <a:p>
            <a:r>
              <a:rPr lang="zh-CN" altLang="en-US" sz="2000" b="1" dirty="0">
                <a:latin typeface="黑体" panose="02010609060101010101" pitchFamily="49" charset="-122"/>
                <a:ea typeface="黑体" panose="02010609060101010101" pitchFamily="49" charset="-122"/>
              </a:rPr>
              <a:t>战后日本经济腾飞</a:t>
            </a:r>
          </a:p>
        </p:txBody>
      </p:sp>
      <p:sp>
        <p:nvSpPr>
          <p:cNvPr id="24584" name="AutoShape 32"/>
          <p:cNvSpPr/>
          <p:nvPr/>
        </p:nvSpPr>
        <p:spPr>
          <a:xfrm>
            <a:off x="969963" y="1258888"/>
            <a:ext cx="1917700" cy="628650"/>
          </a:xfrm>
          <a:prstGeom prst="cube">
            <a:avLst>
              <a:gd name="adj" fmla="val 11602"/>
            </a:avLst>
          </a:prstGeom>
          <a:gradFill rotWithShape="0">
            <a:gsLst>
              <a:gs pos="0">
                <a:schemeClr val="accent2">
                  <a:alpha val="39998"/>
                </a:schemeClr>
              </a:gs>
              <a:gs pos="100000">
                <a:schemeClr val="bg1"/>
              </a:gs>
            </a:gsLst>
            <a:lin ang="5400000" scaled="1"/>
            <a:tileRect/>
          </a:gradFill>
          <a:ln w="9525">
            <a:noFill/>
          </a:ln>
        </p:spPr>
        <p:txBody>
          <a:bodyPr wrap="none" lIns="0" tIns="0" rIns="0" bIns="0" anchor="ctr" anchorCtr="0"/>
          <a:lstStyle/>
          <a:p>
            <a:pPr algn="ctr"/>
            <a:r>
              <a:rPr lang="zh-CN" altLang="en-US" sz="3200" dirty="0">
                <a:solidFill>
                  <a:schemeClr val="tx1"/>
                </a:solidFill>
                <a:latin typeface="Arial" panose="020B0604020202020204" pitchFamily="34" charset="0"/>
                <a:ea typeface="方正美黑简体" pitchFamily="2" charset="-122"/>
              </a:rPr>
              <a:t>经济能力</a:t>
            </a:r>
          </a:p>
        </p:txBody>
      </p:sp>
      <p:sp>
        <p:nvSpPr>
          <p:cNvPr id="12297" name="Rectangle 8"/>
          <p:cNvSpPr>
            <a:spLocks noChangeArrowheads="1"/>
          </p:cNvSpPr>
          <p:nvPr/>
        </p:nvSpPr>
        <p:spPr bwMode="auto">
          <a:xfrm>
            <a:off x="466725" y="6165850"/>
            <a:ext cx="3889375" cy="396875"/>
          </a:xfrm>
          <a:prstGeom prst="rect">
            <a:avLst/>
          </a:prstGeom>
          <a:noFill/>
          <a:ln w="9525">
            <a:noFill/>
            <a:miter lim="800000"/>
          </a:ln>
          <a:effectLst>
            <a:outerShdw dist="35921" dir="2700000" algn="ctr" rotWithShape="0">
              <a:schemeClr val="tx1"/>
            </a:outerShdw>
          </a:effectLst>
        </p:spPr>
        <p:txBody>
          <a:bodyPr lIns="90000" tIns="46800" rIns="90000" bIns="4680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一、国际战略格局的内涵和类型</a:t>
            </a:r>
          </a:p>
        </p:txBody>
      </p:sp>
      <p:sp>
        <p:nvSpPr>
          <p:cNvPr id="24586" name="Text Box 10"/>
          <p:cNvSpPr txBox="1"/>
          <p:nvPr/>
        </p:nvSpPr>
        <p:spPr>
          <a:xfrm>
            <a:off x="5435600" y="0"/>
            <a:ext cx="3708400" cy="519113"/>
          </a:xfrm>
          <a:prstGeom prst="rect">
            <a:avLst/>
          </a:prstGeom>
          <a:gradFill rotWithShape="1">
            <a:gsLst>
              <a:gs pos="0">
                <a:srgbClr val="006666"/>
              </a:gs>
              <a:gs pos="100000">
                <a:srgbClr val="004141"/>
              </a:gs>
            </a:gsLst>
            <a:lin ang="0" scaled="1"/>
            <a:tileRect/>
          </a:gradFill>
          <a:ln w="9525">
            <a:noFill/>
          </a:ln>
        </p:spPr>
        <p:txBody>
          <a:bodyPr anchor="t" anchorCtr="0">
            <a:spAutoFit/>
          </a:bodyPr>
          <a:lstStyle/>
          <a:p>
            <a:pPr algn="ctr"/>
            <a:endParaRPr lang="zh-CN" altLang="en-US" dirty="0">
              <a:latin typeface="楷体_GB2312" pitchFamily="49" charset="-122"/>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315"/>
                                        </p:tgtEl>
                                        <p:attrNameLst>
                                          <p:attrName>style.visibility</p:attrName>
                                        </p:attrNameLst>
                                      </p:cBhvr>
                                      <p:to>
                                        <p:strVal val="visible"/>
                                      </p:to>
                                    </p:set>
                                    <p:animEffect transition="in" filter="fade">
                                      <p:cBhvr>
                                        <p:cTn id="7" dur="2000"/>
                                        <p:tgtEl>
                                          <p:spTgt spid="13315"/>
                                        </p:tgtEl>
                                      </p:cBhvr>
                                    </p:animEffect>
                                  </p:childTnLst>
                                </p:cTn>
                              </p:par>
                              <p:par>
                                <p:cTn id="8" presetID="10" presetClass="entr" presetSubtype="0" fill="hold" nodeType="withEffect">
                                  <p:stCondLst>
                                    <p:cond delay="0"/>
                                  </p:stCondLst>
                                  <p:childTnLst>
                                    <p:set>
                                      <p:cBhvr>
                                        <p:cTn id="9" dur="1" fill="hold">
                                          <p:stCondLst>
                                            <p:cond delay="0"/>
                                          </p:stCondLst>
                                        </p:cTn>
                                        <p:tgtEl>
                                          <p:spTgt spid="13316"/>
                                        </p:tgtEl>
                                        <p:attrNameLst>
                                          <p:attrName>style.visibility</p:attrName>
                                        </p:attrNameLst>
                                      </p:cBhvr>
                                      <p:to>
                                        <p:strVal val="visible"/>
                                      </p:to>
                                    </p:set>
                                    <p:animEffect transition="in" filter="fade">
                                      <p:cBhvr>
                                        <p:cTn id="10" dur="2000"/>
                                        <p:tgtEl>
                                          <p:spTgt spid="13316"/>
                                        </p:tgtEl>
                                      </p:cBhvr>
                                    </p:animEffect>
                                  </p:childTnLst>
                                </p:cTn>
                              </p:par>
                              <p:par>
                                <p:cTn id="11" presetID="10" presetClass="entr" presetSubtype="0" fill="hold" nodeType="withEffect">
                                  <p:stCondLst>
                                    <p:cond delay="0"/>
                                  </p:stCondLst>
                                  <p:childTnLst>
                                    <p:set>
                                      <p:cBhvr>
                                        <p:cTn id="12" dur="1" fill="hold">
                                          <p:stCondLst>
                                            <p:cond delay="0"/>
                                          </p:stCondLst>
                                        </p:cTn>
                                        <p:tgtEl>
                                          <p:spTgt spid="13317"/>
                                        </p:tgtEl>
                                        <p:attrNameLst>
                                          <p:attrName>style.visibility</p:attrName>
                                        </p:attrNameLst>
                                      </p:cBhvr>
                                      <p:to>
                                        <p:strVal val="visible"/>
                                      </p:to>
                                    </p:set>
                                    <p:animEffect transition="in" filter="fade">
                                      <p:cBhvr>
                                        <p:cTn id="13" dur="2000"/>
                                        <p:tgtEl>
                                          <p:spTgt spid="133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318"/>
                                        </p:tgtEl>
                                        <p:attrNameLst>
                                          <p:attrName>style.visibility</p:attrName>
                                        </p:attrNameLst>
                                      </p:cBhvr>
                                      <p:to>
                                        <p:strVal val="visible"/>
                                      </p:to>
                                    </p:set>
                                    <p:animEffect transition="in" filter="fade">
                                      <p:cBhvr>
                                        <p:cTn id="16" dur="2000"/>
                                        <p:tgtEl>
                                          <p:spTgt spid="133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319"/>
                                        </p:tgtEl>
                                        <p:attrNameLst>
                                          <p:attrName>style.visibility</p:attrName>
                                        </p:attrNameLst>
                                      </p:cBhvr>
                                      <p:to>
                                        <p:strVal val="visible"/>
                                      </p:to>
                                    </p:set>
                                    <p:animEffect transition="in" filter="fade">
                                      <p:cBhvr>
                                        <p:cTn id="19" dur="2000"/>
                                        <p:tgtEl>
                                          <p:spTgt spid="133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320"/>
                                        </p:tgtEl>
                                        <p:attrNameLst>
                                          <p:attrName>style.visibility</p:attrName>
                                        </p:attrNameLst>
                                      </p:cBhvr>
                                      <p:to>
                                        <p:strVal val="visible"/>
                                      </p:to>
                                    </p:set>
                                    <p:animEffect transition="in" filter="fade">
                                      <p:cBhvr>
                                        <p:cTn id="22" dur="2000"/>
                                        <p:tgtEl>
                                          <p:spTgt spid="13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8" grpId="0"/>
      <p:bldP spid="13319" grpId="0"/>
      <p:bldP spid="133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2"/>
          <p:cNvSpPr>
            <a:spLocks noChangeArrowheads="1"/>
          </p:cNvSpPr>
          <p:nvPr/>
        </p:nvSpPr>
        <p:spPr bwMode="auto">
          <a:xfrm>
            <a:off x="969963" y="1989138"/>
            <a:ext cx="3962400" cy="3743325"/>
          </a:xfrm>
          <a:prstGeom prst="rect">
            <a:avLst/>
          </a:prstGeom>
          <a:noFill/>
          <a:ln w="9525">
            <a:noFill/>
            <a:miter lim="800000"/>
          </a:ln>
          <a:effectLst>
            <a:outerShdw dist="35921" dir="2700000" algn="ctr" rotWithShape="0">
              <a:schemeClr val="tx1"/>
            </a:outerShdw>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2400" b="0" i="0" u="none" strike="noStrike" kern="1200" cap="none" spc="0" normalizeH="0" baseline="0" noProof="0" dirty="0">
                <a:ln>
                  <a:noFill/>
                </a:ln>
                <a:solidFill>
                  <a:schemeClr val="bg1"/>
                </a:solidFill>
                <a:effectLst/>
                <a:uLnTx/>
                <a:uFillTx/>
                <a:latin typeface="方正美黑简体" pitchFamily="2" charset="-122"/>
                <a:ea typeface="方正美黑简体" pitchFamily="2" charset="-122"/>
                <a:cs typeface="+mn-cs"/>
              </a:rPr>
              <a:t>       “</a:t>
            </a:r>
            <a:r>
              <a:rPr kumimoji="0" lang="zh-CN" altLang="en-US" sz="2400" b="0" i="0" u="none" strike="noStrike" kern="1200" cap="none" spc="0" normalizeH="0" baseline="0" noProof="0" dirty="0">
                <a:ln>
                  <a:noFill/>
                </a:ln>
                <a:solidFill>
                  <a:schemeClr val="bg1"/>
                </a:solidFill>
                <a:effectLst/>
                <a:uLnTx/>
                <a:uFillTx/>
                <a:latin typeface="方正美黑简体" pitchFamily="2" charset="-122"/>
                <a:ea typeface="方正美黑简体" pitchFamily="2" charset="-122"/>
                <a:cs typeface="+mn-cs"/>
              </a:rPr>
              <a:t>在一场大国间（通常是联盟间）的长期战争中，胜利往往属于有坚实的经济基础的一方，或属于最后仍有财源的一方</a:t>
            </a:r>
            <a:r>
              <a:rPr kumimoji="0" lang="en-US" sz="2400" b="0" i="0" u="none" strike="noStrike" kern="1200" cap="none" spc="0" normalizeH="0" baseline="0" noProof="0" dirty="0">
                <a:ln>
                  <a:noFill/>
                </a:ln>
                <a:solidFill>
                  <a:schemeClr val="bg1"/>
                </a:solidFill>
                <a:effectLst/>
                <a:uLnTx/>
                <a:uFillTx/>
                <a:latin typeface="方正美黑简体" pitchFamily="2" charset="-122"/>
                <a:ea typeface="方正美黑简体" pitchFamily="2" charset="-122"/>
                <a:cs typeface="+mn-cs"/>
              </a:rPr>
              <a:t>……</a:t>
            </a:r>
            <a:r>
              <a:rPr kumimoji="0" lang="zh-CN" altLang="en-US" sz="2400" b="0" i="0" u="none" strike="noStrike" kern="1200" cap="none" spc="0" normalizeH="0" baseline="0" noProof="0" dirty="0">
                <a:ln>
                  <a:noFill/>
                </a:ln>
                <a:solidFill>
                  <a:schemeClr val="bg1"/>
                </a:solidFill>
                <a:effectLst/>
                <a:uLnTx/>
                <a:uFillTx/>
                <a:latin typeface="方正美黑简体" pitchFamily="2" charset="-122"/>
                <a:ea typeface="方正美黑简体" pitchFamily="2" charset="-122"/>
                <a:cs typeface="+mn-cs"/>
              </a:rPr>
              <a:t>正因为</a:t>
            </a:r>
            <a:r>
              <a:rPr kumimoji="0" lang="en-US" sz="2400" b="0" i="0" u="none" strike="noStrike" kern="1200" cap="none" spc="0" normalizeH="0" baseline="0" noProof="0" dirty="0">
                <a:ln>
                  <a:noFill/>
                </a:ln>
                <a:solidFill>
                  <a:schemeClr val="bg1"/>
                </a:solidFill>
                <a:effectLst/>
                <a:uLnTx/>
                <a:uFillTx/>
                <a:latin typeface="方正美黑简体" pitchFamily="2" charset="-122"/>
                <a:ea typeface="方正美黑简体" pitchFamily="2" charset="-122"/>
                <a:cs typeface="+mn-cs"/>
              </a:rPr>
              <a:t>5</a:t>
            </a:r>
            <a:r>
              <a:rPr kumimoji="0" lang="zh-CN" altLang="en-US" sz="2400" b="0" i="0" u="none" strike="noStrike" kern="1200" cap="none" spc="0" normalizeH="0" baseline="0" noProof="0" dirty="0">
                <a:ln>
                  <a:noFill/>
                </a:ln>
                <a:solidFill>
                  <a:schemeClr val="bg1"/>
                </a:solidFill>
                <a:effectLst/>
                <a:uLnTx/>
                <a:uFillTx/>
                <a:latin typeface="方正美黑简体" pitchFamily="2" charset="-122"/>
                <a:ea typeface="方正美黑简体" pitchFamily="2" charset="-122"/>
                <a:cs typeface="+mn-cs"/>
              </a:rPr>
              <a:t>个世纪以来大国的国力与经济力量相辅相成，</a:t>
            </a:r>
            <a:r>
              <a:rPr kumimoji="0" lang="zh-CN" altLang="en-US" sz="2400" b="0" i="0" strike="noStrike" kern="1200" cap="none" spc="0" normalizeH="0" baseline="0" noProof="0" dirty="0">
                <a:ln>
                  <a:noFill/>
                </a:ln>
                <a:solidFill>
                  <a:schemeClr val="bg1"/>
                </a:solidFill>
                <a:effectLst/>
                <a:uLnTx/>
                <a:uFillTx/>
                <a:latin typeface="方正美黑简体" pitchFamily="2" charset="-122"/>
                <a:ea typeface="方正美黑简体" pitchFamily="2" charset="-122"/>
                <a:cs typeface="+mn-cs"/>
              </a:rPr>
              <a:t>弄清目前经济与技术发展趋势对当前力量对比可能产生的影响才有意义。” </a:t>
            </a:r>
          </a:p>
        </p:txBody>
      </p:sp>
      <p:pic>
        <p:nvPicPr>
          <p:cNvPr id="14339" name="Picture 13" descr="保罗·肯尼《大国的兴衰》"/>
          <p:cNvPicPr>
            <a:picLocks noChangeAspect="1"/>
          </p:cNvPicPr>
          <p:nvPr/>
        </p:nvPicPr>
        <p:blipFill>
          <a:blip r:embed="rId2"/>
          <a:stretch>
            <a:fillRect/>
          </a:stretch>
        </p:blipFill>
        <p:spPr>
          <a:xfrm>
            <a:off x="5078413" y="1408113"/>
            <a:ext cx="2114550" cy="2713037"/>
          </a:xfrm>
          <a:prstGeom prst="rect">
            <a:avLst/>
          </a:prstGeom>
          <a:noFill/>
          <a:ln w="9525">
            <a:noFill/>
          </a:ln>
        </p:spPr>
      </p:pic>
      <p:pic>
        <p:nvPicPr>
          <p:cNvPr id="14340" name="Picture 14" descr="保罗·肯尼迪著有《大国的兴衰》。"/>
          <p:cNvPicPr>
            <a:picLocks noChangeAspect="1"/>
          </p:cNvPicPr>
          <p:nvPr/>
        </p:nvPicPr>
        <p:blipFill>
          <a:blip r:embed="rId3"/>
          <a:stretch>
            <a:fillRect/>
          </a:stretch>
        </p:blipFill>
        <p:spPr>
          <a:xfrm>
            <a:off x="5943600" y="3176588"/>
            <a:ext cx="2109788" cy="2743200"/>
          </a:xfrm>
          <a:prstGeom prst="rect">
            <a:avLst/>
          </a:prstGeom>
          <a:noFill/>
          <a:ln w="9525">
            <a:noFill/>
          </a:ln>
        </p:spPr>
      </p:pic>
      <p:sp>
        <p:nvSpPr>
          <p:cNvPr id="14341" name="Text Box 20"/>
          <p:cNvSpPr txBox="1"/>
          <p:nvPr/>
        </p:nvSpPr>
        <p:spPr>
          <a:xfrm>
            <a:off x="6735763" y="1611313"/>
            <a:ext cx="428625" cy="1492250"/>
          </a:xfrm>
          <a:prstGeom prst="rect">
            <a:avLst/>
          </a:prstGeom>
          <a:noFill/>
          <a:ln w="9525">
            <a:noFill/>
          </a:ln>
          <a:effectLst>
            <a:outerShdw dist="17961" dir="2699999" algn="ctr" rotWithShape="0">
              <a:schemeClr val="tx1"/>
            </a:outerShdw>
          </a:effectLst>
        </p:spPr>
        <p:txBody>
          <a:bodyPr vert="eaVert" wrap="none" anchor="t" anchorCtr="0">
            <a:spAutoFit/>
          </a:bodyPr>
          <a:lstStyle/>
          <a:p>
            <a:pPr algn="ctr">
              <a:buSzTx/>
            </a:pPr>
            <a:r>
              <a:rPr lang="en-US" altLang="zh-CN" sz="1600" b="1">
                <a:latin typeface="华文新魏" panose="02010800040101010101" pitchFamily="2" charset="-122"/>
                <a:ea typeface="黑体" panose="02010609060101010101" pitchFamily="49" charset="-122"/>
              </a:rPr>
              <a:t>《</a:t>
            </a:r>
            <a:r>
              <a:rPr lang="zh-CN" altLang="en-US" sz="1600" b="1">
                <a:latin typeface="华文新魏" panose="02010800040101010101" pitchFamily="2" charset="-122"/>
                <a:ea typeface="黑体" panose="02010609060101010101" pitchFamily="49" charset="-122"/>
              </a:rPr>
              <a:t>大国的兴衰</a:t>
            </a:r>
            <a:r>
              <a:rPr lang="en-US" altLang="zh-CN" sz="1600" b="1">
                <a:latin typeface="华文新魏" panose="02010800040101010101" pitchFamily="2" charset="-122"/>
                <a:ea typeface="黑体" panose="02010609060101010101" pitchFamily="49" charset="-122"/>
              </a:rPr>
              <a:t>》</a:t>
            </a:r>
          </a:p>
        </p:txBody>
      </p:sp>
      <p:sp>
        <p:nvSpPr>
          <p:cNvPr id="14342" name="Text Box 21"/>
          <p:cNvSpPr txBox="1"/>
          <p:nvPr/>
        </p:nvSpPr>
        <p:spPr>
          <a:xfrm>
            <a:off x="5748338" y="4251325"/>
            <a:ext cx="428625" cy="1295400"/>
          </a:xfrm>
          <a:prstGeom prst="rect">
            <a:avLst/>
          </a:prstGeom>
          <a:noFill/>
          <a:ln w="9525">
            <a:noFill/>
          </a:ln>
          <a:effectLst>
            <a:outerShdw dist="17961" dir="2699999" algn="ctr" rotWithShape="0">
              <a:schemeClr val="tx1"/>
            </a:outerShdw>
          </a:effectLst>
        </p:spPr>
        <p:txBody>
          <a:bodyPr vert="eaVert" wrap="none" anchor="t" anchorCtr="0">
            <a:spAutoFit/>
          </a:bodyPr>
          <a:lstStyle/>
          <a:p>
            <a:pPr algn="ctr">
              <a:buSzTx/>
            </a:pPr>
            <a:r>
              <a:rPr lang="zh-CN" altLang="en-US" sz="1600" b="1">
                <a:latin typeface="华文新魏" panose="02010800040101010101" pitchFamily="2" charset="-122"/>
                <a:ea typeface="黑体" panose="02010609060101010101" pitchFamily="49" charset="-122"/>
              </a:rPr>
              <a:t>保罗</a:t>
            </a:r>
            <a:r>
              <a:rPr lang="en-US" altLang="zh-CN" sz="1600" b="1">
                <a:latin typeface="华文中宋" panose="02010600040101010101" pitchFamily="2" charset="-122"/>
                <a:ea typeface="黑体" panose="02010609060101010101" pitchFamily="49" charset="-122"/>
              </a:rPr>
              <a:t>·</a:t>
            </a:r>
            <a:r>
              <a:rPr lang="zh-CN" altLang="en-US" sz="1600" b="1">
                <a:latin typeface="华文新魏" panose="02010800040101010101" pitchFamily="2" charset="-122"/>
                <a:ea typeface="黑体" panose="02010609060101010101" pitchFamily="49" charset="-122"/>
              </a:rPr>
              <a:t>肯尼迪</a:t>
            </a:r>
          </a:p>
        </p:txBody>
      </p:sp>
      <p:sp>
        <p:nvSpPr>
          <p:cNvPr id="25606" name="AutoShape 27"/>
          <p:cNvSpPr/>
          <p:nvPr/>
        </p:nvSpPr>
        <p:spPr>
          <a:xfrm>
            <a:off x="969963" y="1258888"/>
            <a:ext cx="1917700" cy="628650"/>
          </a:xfrm>
          <a:prstGeom prst="cube">
            <a:avLst>
              <a:gd name="adj" fmla="val 11602"/>
            </a:avLst>
          </a:prstGeom>
          <a:gradFill rotWithShape="0">
            <a:gsLst>
              <a:gs pos="0">
                <a:schemeClr val="accent2">
                  <a:alpha val="39998"/>
                </a:schemeClr>
              </a:gs>
              <a:gs pos="100000">
                <a:schemeClr val="bg1"/>
              </a:gs>
            </a:gsLst>
            <a:lin ang="5400000" scaled="1"/>
            <a:tileRect/>
          </a:gradFill>
          <a:ln w="9525">
            <a:noFill/>
          </a:ln>
        </p:spPr>
        <p:txBody>
          <a:bodyPr wrap="none" lIns="0" tIns="0" rIns="0" bIns="0" anchor="ctr" anchorCtr="0"/>
          <a:lstStyle/>
          <a:p>
            <a:pPr algn="ctr"/>
            <a:r>
              <a:rPr lang="zh-CN" altLang="en-US" sz="3200" dirty="0">
                <a:solidFill>
                  <a:schemeClr val="tx1"/>
                </a:solidFill>
                <a:latin typeface="Arial" panose="020B0604020202020204" pitchFamily="34" charset="0"/>
                <a:ea typeface="方正美黑简体" pitchFamily="2" charset="-122"/>
              </a:rPr>
              <a:t>经济能力</a:t>
            </a:r>
          </a:p>
        </p:txBody>
      </p:sp>
      <p:sp>
        <p:nvSpPr>
          <p:cNvPr id="13319" name="Rectangle 8"/>
          <p:cNvSpPr>
            <a:spLocks noChangeArrowheads="1"/>
          </p:cNvSpPr>
          <p:nvPr/>
        </p:nvSpPr>
        <p:spPr bwMode="auto">
          <a:xfrm>
            <a:off x="466725" y="6165850"/>
            <a:ext cx="3889375" cy="396875"/>
          </a:xfrm>
          <a:prstGeom prst="rect">
            <a:avLst/>
          </a:prstGeom>
          <a:noFill/>
          <a:ln w="9525">
            <a:noFill/>
            <a:miter lim="800000"/>
          </a:ln>
          <a:effectLst>
            <a:outerShdw dist="35921" dir="2700000" algn="ctr" rotWithShape="0">
              <a:schemeClr val="tx1"/>
            </a:outerShdw>
          </a:effectLst>
        </p:spPr>
        <p:txBody>
          <a:bodyPr lIns="90000" tIns="46800" rIns="90000" bIns="4680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一、国际战略格局的内涵和类型</a:t>
            </a:r>
          </a:p>
        </p:txBody>
      </p:sp>
      <p:sp>
        <p:nvSpPr>
          <p:cNvPr id="25608" name="Text Box 10"/>
          <p:cNvSpPr txBox="1"/>
          <p:nvPr/>
        </p:nvSpPr>
        <p:spPr>
          <a:xfrm>
            <a:off x="5435600" y="0"/>
            <a:ext cx="3708400" cy="519113"/>
          </a:xfrm>
          <a:prstGeom prst="rect">
            <a:avLst/>
          </a:prstGeom>
          <a:gradFill rotWithShape="1">
            <a:gsLst>
              <a:gs pos="0">
                <a:srgbClr val="006666"/>
              </a:gs>
              <a:gs pos="100000">
                <a:srgbClr val="004141"/>
              </a:gs>
            </a:gsLst>
            <a:lin ang="0" scaled="1"/>
            <a:tileRect/>
          </a:gradFill>
          <a:ln w="9525">
            <a:noFill/>
          </a:ln>
        </p:spPr>
        <p:txBody>
          <a:bodyPr anchor="t" anchorCtr="0">
            <a:spAutoFit/>
          </a:bodyPr>
          <a:lstStyle/>
          <a:p>
            <a:pPr algn="ctr"/>
            <a:endParaRPr lang="zh-CN" altLang="en-US" dirty="0">
              <a:latin typeface="楷体_GB2312" pitchFamily="49" charset="-122"/>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nodeType="withEffect">
                                  <p:stCondLst>
                                    <p:cond delay="0"/>
                                  </p:stCondLst>
                                  <p:childTnLst>
                                    <p:set>
                                      <p:cBhvr>
                                        <p:cTn id="6" dur="1" fill="hold">
                                          <p:stCondLst>
                                            <p:cond delay="0"/>
                                          </p:stCondLst>
                                        </p:cTn>
                                        <p:tgtEl>
                                          <p:spTgt spid="14339"/>
                                        </p:tgtEl>
                                        <p:attrNameLst>
                                          <p:attrName>style.visibility</p:attrName>
                                        </p:attrNameLst>
                                      </p:cBhvr>
                                      <p:to>
                                        <p:strVal val="visible"/>
                                      </p:to>
                                    </p:set>
                                    <p:animEffect transition="in" filter="wheel(4)">
                                      <p:cBhvr>
                                        <p:cTn id="7" dur="1000"/>
                                        <p:tgtEl>
                                          <p:spTgt spid="14339"/>
                                        </p:tgtEl>
                                      </p:cBhvr>
                                    </p:animEffect>
                                  </p:childTnLst>
                                </p:cTn>
                              </p:par>
                              <p:par>
                                <p:cTn id="8" presetID="21" presetClass="entr" presetSubtype="4" fill="hold" nodeType="withEffect">
                                  <p:stCondLst>
                                    <p:cond delay="0"/>
                                  </p:stCondLst>
                                  <p:childTnLst>
                                    <p:set>
                                      <p:cBhvr>
                                        <p:cTn id="9" dur="1" fill="hold">
                                          <p:stCondLst>
                                            <p:cond delay="0"/>
                                          </p:stCondLst>
                                        </p:cTn>
                                        <p:tgtEl>
                                          <p:spTgt spid="14340"/>
                                        </p:tgtEl>
                                        <p:attrNameLst>
                                          <p:attrName>style.visibility</p:attrName>
                                        </p:attrNameLst>
                                      </p:cBhvr>
                                      <p:to>
                                        <p:strVal val="visible"/>
                                      </p:to>
                                    </p:set>
                                    <p:animEffect transition="in" filter="wheel(4)">
                                      <p:cBhvr>
                                        <p:cTn id="10" dur="1000"/>
                                        <p:tgtEl>
                                          <p:spTgt spid="14340"/>
                                        </p:tgtEl>
                                      </p:cBhvr>
                                    </p:animEffect>
                                  </p:childTnLst>
                                </p:cTn>
                              </p:par>
                              <p:par>
                                <p:cTn id="11" presetID="21" presetClass="entr" presetSubtype="4" fill="hold" grpId="0" nodeType="withEffect">
                                  <p:stCondLst>
                                    <p:cond delay="0"/>
                                  </p:stCondLst>
                                  <p:childTnLst>
                                    <p:set>
                                      <p:cBhvr>
                                        <p:cTn id="12" dur="1" fill="hold">
                                          <p:stCondLst>
                                            <p:cond delay="0"/>
                                          </p:stCondLst>
                                        </p:cTn>
                                        <p:tgtEl>
                                          <p:spTgt spid="14341"/>
                                        </p:tgtEl>
                                        <p:attrNameLst>
                                          <p:attrName>style.visibility</p:attrName>
                                        </p:attrNameLst>
                                      </p:cBhvr>
                                      <p:to>
                                        <p:strVal val="visible"/>
                                      </p:to>
                                    </p:set>
                                    <p:animEffect transition="in" filter="wheel(4)">
                                      <p:cBhvr>
                                        <p:cTn id="13" dur="1000"/>
                                        <p:tgtEl>
                                          <p:spTgt spid="14341"/>
                                        </p:tgtEl>
                                      </p:cBhvr>
                                    </p:animEffect>
                                  </p:childTnLst>
                                </p:cTn>
                              </p:par>
                              <p:par>
                                <p:cTn id="14" presetID="21" presetClass="entr" presetSubtype="4" fill="hold" grpId="0" nodeType="withEffect">
                                  <p:stCondLst>
                                    <p:cond delay="0"/>
                                  </p:stCondLst>
                                  <p:childTnLst>
                                    <p:set>
                                      <p:cBhvr>
                                        <p:cTn id="15" dur="1" fill="hold">
                                          <p:stCondLst>
                                            <p:cond delay="0"/>
                                          </p:stCondLst>
                                        </p:cTn>
                                        <p:tgtEl>
                                          <p:spTgt spid="14342"/>
                                        </p:tgtEl>
                                        <p:attrNameLst>
                                          <p:attrName>style.visibility</p:attrName>
                                        </p:attrNameLst>
                                      </p:cBhvr>
                                      <p:to>
                                        <p:strVal val="visible"/>
                                      </p:to>
                                    </p:set>
                                    <p:animEffect transition="in" filter="wheel(4)">
                                      <p:cBhvr>
                                        <p:cTn id="16" dur="1000"/>
                                        <p:tgtEl>
                                          <p:spTgt spid="14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1" grpId="0"/>
      <p:bldP spid="1434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3" descr="俄罗斯的S－300地空导弹"/>
          <p:cNvPicPr>
            <a:picLocks noChangeAspect="1"/>
          </p:cNvPicPr>
          <p:nvPr/>
        </p:nvPicPr>
        <p:blipFill>
          <a:blip r:embed="rId2"/>
          <a:stretch>
            <a:fillRect/>
          </a:stretch>
        </p:blipFill>
        <p:spPr>
          <a:xfrm>
            <a:off x="5718175" y="3419475"/>
            <a:ext cx="2773363" cy="2163763"/>
          </a:xfrm>
          <a:prstGeom prst="rect">
            <a:avLst/>
          </a:prstGeom>
          <a:noFill/>
          <a:ln w="9525">
            <a:noFill/>
          </a:ln>
        </p:spPr>
      </p:pic>
      <p:sp>
        <p:nvSpPr>
          <p:cNvPr id="14338" name="Rectangle 9"/>
          <p:cNvSpPr>
            <a:spLocks noChangeArrowheads="1"/>
          </p:cNvSpPr>
          <p:nvPr/>
        </p:nvSpPr>
        <p:spPr bwMode="auto">
          <a:xfrm>
            <a:off x="971550" y="2122488"/>
            <a:ext cx="4960938" cy="946150"/>
          </a:xfrm>
          <a:prstGeom prst="rect">
            <a:avLst/>
          </a:prstGeom>
          <a:noFill/>
          <a:ln w="9525">
            <a:noFill/>
            <a:miter lim="800000"/>
          </a:ln>
          <a:effectLst>
            <a:outerShdw dist="35921" dir="2700000" algn="ctr" rotWithShape="0">
              <a:schemeClr val="tx1"/>
            </a:outerShdw>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2800" b="0" i="0" u="none" strike="noStrike" kern="1200" cap="none" spc="0" normalizeH="0" baseline="0" noProof="0">
                <a:ln>
                  <a:noFill/>
                </a:ln>
                <a:solidFill>
                  <a:schemeClr val="bg1"/>
                </a:solidFill>
                <a:effectLst/>
                <a:uLnTx/>
                <a:uFillTx/>
                <a:latin typeface="方正美黑简体" pitchFamily="2" charset="-122"/>
                <a:ea typeface="方正美黑简体" pitchFamily="2" charset="-122"/>
                <a:cs typeface="+mn-cs"/>
              </a:rPr>
              <a:t>       </a:t>
            </a:r>
            <a:r>
              <a:rPr kumimoji="0" lang="zh-CN" altLang="en-US" sz="2800" b="0" i="0" u="none" strike="noStrike" kern="1200" cap="none" spc="0" normalizeH="0" baseline="0" noProof="0">
                <a:ln>
                  <a:noFill/>
                </a:ln>
                <a:solidFill>
                  <a:schemeClr val="bg1"/>
                </a:solidFill>
                <a:effectLst/>
                <a:uLnTx/>
                <a:uFillTx/>
                <a:latin typeface="方正美黑简体" pitchFamily="2" charset="-122"/>
                <a:ea typeface="方正美黑简体" pitchFamily="2" charset="-122"/>
                <a:cs typeface="+mn-cs"/>
              </a:rPr>
              <a:t>军事力量的强弱在现代国家战略力量对比中举足轻重。 </a:t>
            </a:r>
          </a:p>
        </p:txBody>
      </p:sp>
      <p:sp>
        <p:nvSpPr>
          <p:cNvPr id="15364" name="Rectangle 10"/>
          <p:cNvSpPr>
            <a:spLocks noChangeArrowheads="1"/>
          </p:cNvSpPr>
          <p:nvPr/>
        </p:nvSpPr>
        <p:spPr bwMode="auto">
          <a:xfrm>
            <a:off x="6156325" y="5180013"/>
            <a:ext cx="2239963" cy="336550"/>
          </a:xfrm>
          <a:prstGeom prst="rect">
            <a:avLst/>
          </a:prstGeom>
          <a:noFill/>
          <a:ln w="9525">
            <a:noFill/>
            <a:miter lim="800000"/>
          </a:ln>
          <a:effectLst>
            <a:outerShdw dist="17961" dir="2700000" algn="ctr" rotWithShape="0">
              <a:schemeClr val="tx1"/>
            </a:outerShdw>
          </a:effectLst>
        </p:spPr>
        <p:txBody>
          <a:bodyPr lIns="90000" tIns="46800" rIns="90000" bIns="4680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俄</a:t>
            </a:r>
            <a:r>
              <a:rPr kumimoji="0" lang="en-US" sz="16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S-300</a:t>
            </a:r>
            <a:r>
              <a:rPr kumimoji="0" lang="zh-CN" altLang="en-US" sz="16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地空导弹</a:t>
            </a:r>
          </a:p>
        </p:txBody>
      </p:sp>
      <p:pic>
        <p:nvPicPr>
          <p:cNvPr id="15365" name="Picture 11" descr="二战日本二式战斗机野战机场"/>
          <p:cNvPicPr>
            <a:picLocks noChangeAspect="1"/>
          </p:cNvPicPr>
          <p:nvPr/>
        </p:nvPicPr>
        <p:blipFill>
          <a:blip r:embed="rId3"/>
          <a:stretch>
            <a:fillRect/>
          </a:stretch>
        </p:blipFill>
        <p:spPr>
          <a:xfrm>
            <a:off x="914400" y="3419475"/>
            <a:ext cx="2773363" cy="2163763"/>
          </a:xfrm>
          <a:prstGeom prst="rect">
            <a:avLst/>
          </a:prstGeom>
          <a:noFill/>
          <a:ln w="9525">
            <a:noFill/>
          </a:ln>
        </p:spPr>
      </p:pic>
      <p:pic>
        <p:nvPicPr>
          <p:cNvPr id="15366" name="Picture 12" descr="二战日本航母系列 ]"/>
          <p:cNvPicPr>
            <a:picLocks noChangeAspect="1"/>
          </p:cNvPicPr>
          <p:nvPr/>
        </p:nvPicPr>
        <p:blipFill>
          <a:blip r:embed="rId4"/>
          <a:stretch>
            <a:fillRect/>
          </a:stretch>
        </p:blipFill>
        <p:spPr>
          <a:xfrm>
            <a:off x="3322638" y="3419475"/>
            <a:ext cx="2773362" cy="2163763"/>
          </a:xfrm>
          <a:prstGeom prst="rect">
            <a:avLst/>
          </a:prstGeom>
          <a:noFill/>
          <a:ln w="9525">
            <a:noFill/>
          </a:ln>
        </p:spPr>
      </p:pic>
      <p:sp>
        <p:nvSpPr>
          <p:cNvPr id="15367" name="Rectangle 13"/>
          <p:cNvSpPr>
            <a:spLocks noChangeArrowheads="1"/>
          </p:cNvSpPr>
          <p:nvPr/>
        </p:nvSpPr>
        <p:spPr bwMode="auto">
          <a:xfrm>
            <a:off x="6516688" y="3265488"/>
            <a:ext cx="2239963" cy="336550"/>
          </a:xfrm>
          <a:prstGeom prst="rect">
            <a:avLst/>
          </a:prstGeom>
          <a:noFill/>
          <a:ln w="9525">
            <a:noFill/>
            <a:miter lim="800000"/>
          </a:ln>
          <a:effectLst>
            <a:outerShdw dist="17961" dir="2700000" algn="ctr" rotWithShape="0">
              <a:schemeClr val="tx1"/>
            </a:outerShdw>
          </a:effectLst>
        </p:spPr>
        <p:txBody>
          <a:bodyPr lIns="90000" tIns="46800" rIns="90000" bIns="4680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红场阅兵</a:t>
            </a:r>
          </a:p>
        </p:txBody>
      </p:sp>
      <p:sp>
        <p:nvSpPr>
          <p:cNvPr id="15368" name="Rectangle 14"/>
          <p:cNvSpPr>
            <a:spLocks noChangeArrowheads="1"/>
          </p:cNvSpPr>
          <p:nvPr/>
        </p:nvSpPr>
        <p:spPr bwMode="auto">
          <a:xfrm>
            <a:off x="1274763" y="5180013"/>
            <a:ext cx="2720975" cy="336550"/>
          </a:xfrm>
          <a:prstGeom prst="rect">
            <a:avLst/>
          </a:prstGeom>
          <a:noFill/>
          <a:ln w="9525">
            <a:noFill/>
            <a:miter lim="800000"/>
          </a:ln>
          <a:effectLst>
            <a:outerShdw dist="17961" dir="2700000" algn="ctr" rotWithShape="0">
              <a:schemeClr val="tx1"/>
            </a:outerShdw>
          </a:effectLst>
        </p:spPr>
        <p:txBody>
          <a:bodyPr lIns="90000" tIns="46800" rIns="90000" bIns="4680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二战日本野战机场</a:t>
            </a:r>
          </a:p>
        </p:txBody>
      </p:sp>
      <p:sp>
        <p:nvSpPr>
          <p:cNvPr id="15369" name="Rectangle 15"/>
          <p:cNvSpPr>
            <a:spLocks noChangeArrowheads="1"/>
          </p:cNvSpPr>
          <p:nvPr/>
        </p:nvSpPr>
        <p:spPr bwMode="auto">
          <a:xfrm>
            <a:off x="3749675" y="5180013"/>
            <a:ext cx="2767013" cy="336550"/>
          </a:xfrm>
          <a:prstGeom prst="rect">
            <a:avLst/>
          </a:prstGeom>
          <a:noFill/>
          <a:ln w="9525">
            <a:noFill/>
            <a:miter lim="800000"/>
          </a:ln>
          <a:effectLst>
            <a:outerShdw dist="17961" dir="2700000" algn="ctr" rotWithShape="0">
              <a:schemeClr val="tx1"/>
            </a:outerShdw>
          </a:effectLst>
        </p:spPr>
        <p:txBody>
          <a:bodyPr lIns="90000" tIns="46800" rIns="90000" bIns="4680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二战日本航母编队</a:t>
            </a:r>
          </a:p>
        </p:txBody>
      </p:sp>
      <p:pic>
        <p:nvPicPr>
          <p:cNvPr id="15370" name="Picture 16" descr="红场阅兵"/>
          <p:cNvPicPr>
            <a:picLocks noChangeAspect="1"/>
          </p:cNvPicPr>
          <p:nvPr/>
        </p:nvPicPr>
        <p:blipFill>
          <a:blip r:embed="rId5"/>
          <a:stretch>
            <a:fillRect/>
          </a:stretch>
        </p:blipFill>
        <p:spPr>
          <a:xfrm>
            <a:off x="5699125" y="1484313"/>
            <a:ext cx="2792413" cy="2170112"/>
          </a:xfrm>
          <a:prstGeom prst="rect">
            <a:avLst/>
          </a:prstGeom>
          <a:noFill/>
          <a:ln w="9525">
            <a:noFill/>
          </a:ln>
          <a:effectLst>
            <a:outerShdw dist="17961" dir="2699999" algn="ctr" rotWithShape="0">
              <a:schemeClr val="tx1"/>
            </a:outerShdw>
          </a:effectLst>
        </p:spPr>
      </p:pic>
      <p:sp>
        <p:nvSpPr>
          <p:cNvPr id="26634" name="AutoShape 18"/>
          <p:cNvSpPr/>
          <p:nvPr/>
        </p:nvSpPr>
        <p:spPr>
          <a:xfrm>
            <a:off x="971550" y="1268413"/>
            <a:ext cx="1917700" cy="628650"/>
          </a:xfrm>
          <a:prstGeom prst="cube">
            <a:avLst>
              <a:gd name="adj" fmla="val 11602"/>
            </a:avLst>
          </a:prstGeom>
          <a:gradFill rotWithShape="0">
            <a:gsLst>
              <a:gs pos="0">
                <a:schemeClr val="accent2">
                  <a:alpha val="39998"/>
                </a:schemeClr>
              </a:gs>
              <a:gs pos="100000">
                <a:schemeClr val="bg1"/>
              </a:gs>
            </a:gsLst>
            <a:lin ang="5400000" scaled="1"/>
            <a:tileRect/>
          </a:gradFill>
          <a:ln w="9525">
            <a:noFill/>
          </a:ln>
        </p:spPr>
        <p:txBody>
          <a:bodyPr wrap="none" lIns="0" tIns="0" rIns="0" bIns="0" anchor="ctr" anchorCtr="0"/>
          <a:lstStyle/>
          <a:p>
            <a:pPr algn="ctr"/>
            <a:r>
              <a:rPr lang="zh-CN" altLang="en-US" sz="3200" dirty="0">
                <a:solidFill>
                  <a:schemeClr val="tx1"/>
                </a:solidFill>
                <a:latin typeface="Arial" panose="020B0604020202020204" pitchFamily="34" charset="0"/>
                <a:ea typeface="方正美黑简体" pitchFamily="2" charset="-122"/>
              </a:rPr>
              <a:t>军事力量</a:t>
            </a:r>
          </a:p>
        </p:txBody>
      </p:sp>
      <p:sp>
        <p:nvSpPr>
          <p:cNvPr id="14347" name="Rectangle 8"/>
          <p:cNvSpPr>
            <a:spLocks noChangeArrowheads="1"/>
          </p:cNvSpPr>
          <p:nvPr/>
        </p:nvSpPr>
        <p:spPr bwMode="auto">
          <a:xfrm>
            <a:off x="466725" y="6165850"/>
            <a:ext cx="3889375" cy="396875"/>
          </a:xfrm>
          <a:prstGeom prst="rect">
            <a:avLst/>
          </a:prstGeom>
          <a:noFill/>
          <a:ln w="9525">
            <a:noFill/>
            <a:miter lim="800000"/>
          </a:ln>
          <a:effectLst>
            <a:outerShdw dist="35921" dir="2700000" algn="ctr" rotWithShape="0">
              <a:schemeClr val="tx1"/>
            </a:outerShdw>
          </a:effectLst>
        </p:spPr>
        <p:txBody>
          <a:bodyPr lIns="90000" tIns="46800" rIns="90000" bIns="4680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一、国际战略格局的内涵和类型</a:t>
            </a:r>
          </a:p>
        </p:txBody>
      </p:sp>
      <p:sp>
        <p:nvSpPr>
          <p:cNvPr id="26636" name="Text Box 10"/>
          <p:cNvSpPr txBox="1"/>
          <p:nvPr/>
        </p:nvSpPr>
        <p:spPr>
          <a:xfrm>
            <a:off x="5435600" y="0"/>
            <a:ext cx="3708400" cy="519113"/>
          </a:xfrm>
          <a:prstGeom prst="rect">
            <a:avLst/>
          </a:prstGeom>
          <a:gradFill rotWithShape="1">
            <a:gsLst>
              <a:gs pos="0">
                <a:srgbClr val="006666"/>
              </a:gs>
              <a:gs pos="100000">
                <a:srgbClr val="004141"/>
              </a:gs>
            </a:gsLst>
            <a:lin ang="0" scaled="1"/>
            <a:tileRect/>
          </a:gradFill>
          <a:ln w="9525">
            <a:noFill/>
          </a:ln>
        </p:spPr>
        <p:txBody>
          <a:bodyPr anchor="t" anchorCtr="0">
            <a:spAutoFit/>
          </a:bodyPr>
          <a:lstStyle/>
          <a:p>
            <a:pPr algn="ctr"/>
            <a:endParaRPr lang="zh-CN" altLang="en-US" dirty="0">
              <a:latin typeface="楷体_GB2312" pitchFamily="49" charset="-122"/>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randombar(horizontal)">
                                      <p:cBhvr>
                                        <p:cTn id="7" dur="500"/>
                                        <p:tgtEl>
                                          <p:spTgt spid="1536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5364"/>
                                        </p:tgtEl>
                                        <p:attrNameLst>
                                          <p:attrName>style.visibility</p:attrName>
                                        </p:attrNameLst>
                                      </p:cBhvr>
                                      <p:to>
                                        <p:strVal val="visible"/>
                                      </p:to>
                                    </p:set>
                                    <p:animEffect transition="in" filter="randombar(horizontal)">
                                      <p:cBhvr>
                                        <p:cTn id="10" dur="500"/>
                                        <p:tgtEl>
                                          <p:spTgt spid="15364"/>
                                        </p:tgtEl>
                                      </p:cBhvr>
                                    </p:animEffect>
                                  </p:childTnLst>
                                </p:cTn>
                              </p:par>
                              <p:par>
                                <p:cTn id="11" presetID="14" presetClass="entr" presetSubtype="10" fill="hold" nodeType="withEffect">
                                  <p:stCondLst>
                                    <p:cond delay="0"/>
                                  </p:stCondLst>
                                  <p:childTnLst>
                                    <p:set>
                                      <p:cBhvr>
                                        <p:cTn id="12" dur="1" fill="hold">
                                          <p:stCondLst>
                                            <p:cond delay="0"/>
                                          </p:stCondLst>
                                        </p:cTn>
                                        <p:tgtEl>
                                          <p:spTgt spid="15365"/>
                                        </p:tgtEl>
                                        <p:attrNameLst>
                                          <p:attrName>style.visibility</p:attrName>
                                        </p:attrNameLst>
                                      </p:cBhvr>
                                      <p:to>
                                        <p:strVal val="visible"/>
                                      </p:to>
                                    </p:set>
                                    <p:animEffect transition="in" filter="randombar(horizontal)">
                                      <p:cBhvr>
                                        <p:cTn id="13" dur="500"/>
                                        <p:tgtEl>
                                          <p:spTgt spid="15365"/>
                                        </p:tgtEl>
                                      </p:cBhvr>
                                    </p:animEffect>
                                  </p:childTnLst>
                                </p:cTn>
                              </p:par>
                              <p:par>
                                <p:cTn id="14" presetID="14" presetClass="entr" presetSubtype="10" fill="hold" nodeType="withEffect">
                                  <p:stCondLst>
                                    <p:cond delay="0"/>
                                  </p:stCondLst>
                                  <p:childTnLst>
                                    <p:set>
                                      <p:cBhvr>
                                        <p:cTn id="15" dur="1" fill="hold">
                                          <p:stCondLst>
                                            <p:cond delay="0"/>
                                          </p:stCondLst>
                                        </p:cTn>
                                        <p:tgtEl>
                                          <p:spTgt spid="15366"/>
                                        </p:tgtEl>
                                        <p:attrNameLst>
                                          <p:attrName>style.visibility</p:attrName>
                                        </p:attrNameLst>
                                      </p:cBhvr>
                                      <p:to>
                                        <p:strVal val="visible"/>
                                      </p:to>
                                    </p:set>
                                    <p:animEffect transition="in" filter="randombar(horizontal)">
                                      <p:cBhvr>
                                        <p:cTn id="16" dur="500"/>
                                        <p:tgtEl>
                                          <p:spTgt spid="15366"/>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5367"/>
                                        </p:tgtEl>
                                        <p:attrNameLst>
                                          <p:attrName>style.visibility</p:attrName>
                                        </p:attrNameLst>
                                      </p:cBhvr>
                                      <p:to>
                                        <p:strVal val="visible"/>
                                      </p:to>
                                    </p:set>
                                    <p:animEffect transition="in" filter="randombar(horizontal)">
                                      <p:cBhvr>
                                        <p:cTn id="19" dur="500"/>
                                        <p:tgtEl>
                                          <p:spTgt spid="15367"/>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5368"/>
                                        </p:tgtEl>
                                        <p:attrNameLst>
                                          <p:attrName>style.visibility</p:attrName>
                                        </p:attrNameLst>
                                      </p:cBhvr>
                                      <p:to>
                                        <p:strVal val="visible"/>
                                      </p:to>
                                    </p:set>
                                    <p:animEffect transition="in" filter="randombar(horizontal)">
                                      <p:cBhvr>
                                        <p:cTn id="22" dur="500"/>
                                        <p:tgtEl>
                                          <p:spTgt spid="15368"/>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5369"/>
                                        </p:tgtEl>
                                        <p:attrNameLst>
                                          <p:attrName>style.visibility</p:attrName>
                                        </p:attrNameLst>
                                      </p:cBhvr>
                                      <p:to>
                                        <p:strVal val="visible"/>
                                      </p:to>
                                    </p:set>
                                    <p:animEffect transition="in" filter="randombar(horizontal)">
                                      <p:cBhvr>
                                        <p:cTn id="25" dur="500"/>
                                        <p:tgtEl>
                                          <p:spTgt spid="15369"/>
                                        </p:tgtEl>
                                      </p:cBhvr>
                                    </p:animEffect>
                                  </p:childTnLst>
                                </p:cTn>
                              </p:par>
                              <p:par>
                                <p:cTn id="26" presetID="14" presetClass="entr" presetSubtype="10" fill="hold" nodeType="withEffect">
                                  <p:stCondLst>
                                    <p:cond delay="0"/>
                                  </p:stCondLst>
                                  <p:childTnLst>
                                    <p:set>
                                      <p:cBhvr>
                                        <p:cTn id="27" dur="1" fill="hold">
                                          <p:stCondLst>
                                            <p:cond delay="0"/>
                                          </p:stCondLst>
                                        </p:cTn>
                                        <p:tgtEl>
                                          <p:spTgt spid="15370"/>
                                        </p:tgtEl>
                                        <p:attrNameLst>
                                          <p:attrName>style.visibility</p:attrName>
                                        </p:attrNameLst>
                                      </p:cBhvr>
                                      <p:to>
                                        <p:strVal val="visible"/>
                                      </p:to>
                                    </p:set>
                                    <p:animEffect transition="in" filter="randombar(horizontal)">
                                      <p:cBhvr>
                                        <p:cTn id="28" dur="500"/>
                                        <p:tgtEl>
                                          <p:spTgt spid="15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p:bldP spid="15367" grpId="0"/>
      <p:bldP spid="15368" grpId="0"/>
      <p:bldP spid="1536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6"/>
          <p:cNvSpPr>
            <a:spLocks noChangeArrowheads="1"/>
          </p:cNvSpPr>
          <p:nvPr/>
        </p:nvSpPr>
        <p:spPr bwMode="auto">
          <a:xfrm>
            <a:off x="900113" y="2133600"/>
            <a:ext cx="7602538" cy="1066800"/>
          </a:xfrm>
          <a:prstGeom prst="rect">
            <a:avLst/>
          </a:prstGeom>
          <a:noFill/>
          <a:ln w="9525">
            <a:noFill/>
            <a:miter lim="800000"/>
          </a:ln>
          <a:effectLst>
            <a:outerShdw dist="35921" dir="2700000" algn="ctr" rotWithShape="0">
              <a:schemeClr val="tx1"/>
            </a:outerShdw>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3200" b="0" i="0" u="none" strike="noStrike" kern="1200" cap="none" spc="0" normalizeH="0" baseline="0" noProof="0">
                <a:ln>
                  <a:noFill/>
                </a:ln>
                <a:solidFill>
                  <a:schemeClr val="bg1"/>
                </a:solidFill>
                <a:effectLst/>
                <a:uLnTx/>
                <a:uFillTx/>
                <a:latin typeface="方正美黑简体" pitchFamily="2" charset="-122"/>
                <a:ea typeface="方正美黑简体" pitchFamily="2" charset="-122"/>
                <a:cs typeface="+mn-cs"/>
              </a:rPr>
              <a:t>       </a:t>
            </a:r>
            <a:r>
              <a:rPr kumimoji="0" lang="zh-CN" altLang="en-US" sz="3200" b="0" i="0" u="none" strike="noStrike" kern="1200" cap="none" spc="0" normalizeH="0" baseline="0" noProof="0">
                <a:ln>
                  <a:noFill/>
                </a:ln>
                <a:solidFill>
                  <a:schemeClr val="bg1"/>
                </a:solidFill>
                <a:effectLst/>
                <a:uLnTx/>
                <a:uFillTx/>
                <a:latin typeface="方正美黑简体" pitchFamily="2" charset="-122"/>
                <a:ea typeface="方正美黑简体" pitchFamily="2" charset="-122"/>
                <a:cs typeface="+mn-cs"/>
              </a:rPr>
              <a:t>科技力量是影响国际战略力量对比的更深层次的因素。 </a:t>
            </a:r>
          </a:p>
        </p:txBody>
      </p:sp>
      <p:sp>
        <p:nvSpPr>
          <p:cNvPr id="27650" name="AutoShape 7"/>
          <p:cNvSpPr/>
          <p:nvPr/>
        </p:nvSpPr>
        <p:spPr>
          <a:xfrm>
            <a:off x="1042988" y="1258888"/>
            <a:ext cx="1917700" cy="628650"/>
          </a:xfrm>
          <a:prstGeom prst="cube">
            <a:avLst>
              <a:gd name="adj" fmla="val 11602"/>
            </a:avLst>
          </a:prstGeom>
          <a:gradFill rotWithShape="0">
            <a:gsLst>
              <a:gs pos="0">
                <a:schemeClr val="accent2">
                  <a:alpha val="39998"/>
                </a:schemeClr>
              </a:gs>
              <a:gs pos="100000">
                <a:schemeClr val="bg1"/>
              </a:gs>
            </a:gsLst>
            <a:lin ang="5400000" scaled="1"/>
            <a:tileRect/>
          </a:gradFill>
          <a:ln w="9525">
            <a:noFill/>
          </a:ln>
        </p:spPr>
        <p:txBody>
          <a:bodyPr wrap="none" lIns="0" tIns="0" rIns="0" bIns="0" anchor="ctr" anchorCtr="0"/>
          <a:lstStyle/>
          <a:p>
            <a:pPr algn="ctr"/>
            <a:r>
              <a:rPr lang="zh-CN" altLang="en-US" sz="3200" dirty="0">
                <a:solidFill>
                  <a:schemeClr val="tx1"/>
                </a:solidFill>
                <a:latin typeface="Arial" panose="020B0604020202020204" pitchFamily="34" charset="0"/>
                <a:ea typeface="方正美黑简体" pitchFamily="2" charset="-122"/>
              </a:rPr>
              <a:t>科技力量</a:t>
            </a:r>
          </a:p>
        </p:txBody>
      </p:sp>
      <p:sp>
        <p:nvSpPr>
          <p:cNvPr id="15366" name="Rectangle 8"/>
          <p:cNvSpPr>
            <a:spLocks noChangeArrowheads="1"/>
          </p:cNvSpPr>
          <p:nvPr/>
        </p:nvSpPr>
        <p:spPr bwMode="auto">
          <a:xfrm>
            <a:off x="466725" y="6165850"/>
            <a:ext cx="3889375" cy="396875"/>
          </a:xfrm>
          <a:prstGeom prst="rect">
            <a:avLst/>
          </a:prstGeom>
          <a:noFill/>
          <a:ln w="9525">
            <a:noFill/>
            <a:miter lim="800000"/>
          </a:ln>
          <a:effectLst>
            <a:outerShdw dist="35921" dir="2700000" algn="ctr" rotWithShape="0">
              <a:schemeClr val="tx1"/>
            </a:outerShdw>
          </a:effectLst>
        </p:spPr>
        <p:txBody>
          <a:bodyPr lIns="90000" tIns="46800" rIns="90000" bIns="4680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一、国际战略格局的内涵和类型</a:t>
            </a:r>
          </a:p>
        </p:txBody>
      </p:sp>
      <p:sp>
        <p:nvSpPr>
          <p:cNvPr id="27652" name="Text Box 10"/>
          <p:cNvSpPr txBox="1"/>
          <p:nvPr/>
        </p:nvSpPr>
        <p:spPr>
          <a:xfrm>
            <a:off x="5435600" y="0"/>
            <a:ext cx="3708400" cy="519113"/>
          </a:xfrm>
          <a:prstGeom prst="rect">
            <a:avLst/>
          </a:prstGeom>
          <a:gradFill rotWithShape="1">
            <a:gsLst>
              <a:gs pos="0">
                <a:srgbClr val="006666"/>
              </a:gs>
              <a:gs pos="100000">
                <a:srgbClr val="004141"/>
              </a:gs>
            </a:gsLst>
            <a:lin ang="0" scaled="1"/>
            <a:tileRect/>
          </a:gradFill>
          <a:ln w="9525">
            <a:noFill/>
          </a:ln>
        </p:spPr>
        <p:txBody>
          <a:bodyPr anchor="t" anchorCtr="0">
            <a:spAutoFit/>
          </a:bodyPr>
          <a:lstStyle/>
          <a:p>
            <a:pPr algn="ctr"/>
            <a:endParaRPr lang="zh-CN" altLang="en-US" dirty="0">
              <a:latin typeface="楷体_GB2312" pitchFamily="49" charset="-122"/>
              <a:ea typeface="楷体_GB2312" pitchFamily="49" charset="-122"/>
            </a:endParaRPr>
          </a:p>
        </p:txBody>
      </p:sp>
      <p:sp>
        <p:nvSpPr>
          <p:cNvPr id="27653" name="TextBox 8"/>
          <p:cNvSpPr txBox="1"/>
          <p:nvPr/>
        </p:nvSpPr>
        <p:spPr>
          <a:xfrm>
            <a:off x="285750" y="3787775"/>
            <a:ext cx="3057525" cy="523875"/>
          </a:xfrm>
          <a:prstGeom prst="rect">
            <a:avLst/>
          </a:prstGeom>
          <a:noFill/>
          <a:ln w="9525">
            <a:noFill/>
          </a:ln>
        </p:spPr>
        <p:txBody>
          <a:bodyPr wrap="none" anchor="t" anchorCtr="0">
            <a:spAutoFit/>
          </a:bodyPr>
          <a:lstStyle/>
          <a:p>
            <a:r>
              <a:rPr lang="zh-CN" altLang="en-US" dirty="0">
                <a:latin typeface="楷体_GB2312" pitchFamily="49" charset="-122"/>
                <a:ea typeface="楷体_GB2312" pitchFamily="49" charset="-122"/>
              </a:rPr>
              <a:t>标准（规则）博弈</a:t>
            </a:r>
          </a:p>
        </p:txBody>
      </p:sp>
      <p:cxnSp>
        <p:nvCxnSpPr>
          <p:cNvPr id="12" name="直接箭头连接符 11"/>
          <p:cNvCxnSpPr>
            <a:stCxn id="27653" idx="3"/>
          </p:cNvCxnSpPr>
          <p:nvPr/>
        </p:nvCxnSpPr>
        <p:spPr>
          <a:xfrm>
            <a:off x="3343275" y="4049713"/>
            <a:ext cx="1620838" cy="1588"/>
          </a:xfrm>
          <a:prstGeom prst="straightConnector1">
            <a:avLst/>
          </a:prstGeom>
          <a:ln w="25400" cmpd="sng">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7655" name="TextBox 15"/>
          <p:cNvSpPr txBox="1"/>
          <p:nvPr/>
        </p:nvSpPr>
        <p:spPr>
          <a:xfrm>
            <a:off x="3343275" y="3527425"/>
            <a:ext cx="1620838" cy="523875"/>
          </a:xfrm>
          <a:prstGeom prst="rect">
            <a:avLst/>
          </a:prstGeom>
          <a:noFill/>
          <a:ln w="9525">
            <a:noFill/>
          </a:ln>
        </p:spPr>
        <p:txBody>
          <a:bodyPr wrap="none" anchor="t" anchorCtr="0">
            <a:spAutoFit/>
          </a:bodyPr>
          <a:lstStyle/>
          <a:p>
            <a:r>
              <a:rPr lang="zh-CN" altLang="en-US" dirty="0">
                <a:latin typeface="楷体_GB2312" pitchFamily="49" charset="-122"/>
                <a:ea typeface="楷体_GB2312" pitchFamily="49" charset="-122"/>
              </a:rPr>
              <a:t>核心环节</a:t>
            </a:r>
          </a:p>
        </p:txBody>
      </p:sp>
      <p:sp>
        <p:nvSpPr>
          <p:cNvPr id="27656" name="TextBox 17"/>
          <p:cNvSpPr txBox="1"/>
          <p:nvPr/>
        </p:nvSpPr>
        <p:spPr>
          <a:xfrm>
            <a:off x="5072063" y="3787775"/>
            <a:ext cx="2338387" cy="523875"/>
          </a:xfrm>
          <a:prstGeom prst="rect">
            <a:avLst/>
          </a:prstGeom>
          <a:noFill/>
          <a:ln w="9525">
            <a:noFill/>
          </a:ln>
        </p:spPr>
        <p:txBody>
          <a:bodyPr wrap="none" anchor="t" anchorCtr="0">
            <a:spAutoFit/>
          </a:bodyPr>
          <a:lstStyle/>
          <a:p>
            <a:r>
              <a:rPr lang="zh-CN" altLang="en-US" dirty="0">
                <a:latin typeface="楷体_GB2312" pitchFamily="49" charset="-122"/>
                <a:ea typeface="楷体_GB2312" pitchFamily="49" charset="-122"/>
              </a:rPr>
              <a:t>知识产权博弈</a:t>
            </a:r>
          </a:p>
        </p:txBody>
      </p:sp>
      <p:cxnSp>
        <p:nvCxnSpPr>
          <p:cNvPr id="20" name="直接箭头连接符 19"/>
          <p:cNvCxnSpPr>
            <a:stCxn id="27656" idx="3"/>
          </p:cNvCxnSpPr>
          <p:nvPr/>
        </p:nvCxnSpPr>
        <p:spPr>
          <a:xfrm>
            <a:off x="7410450" y="4049713"/>
            <a:ext cx="1233488" cy="1588"/>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7658" name="TextBox 22"/>
          <p:cNvSpPr txBox="1"/>
          <p:nvPr/>
        </p:nvSpPr>
        <p:spPr>
          <a:xfrm>
            <a:off x="7410450" y="3525838"/>
            <a:ext cx="1262063" cy="523875"/>
          </a:xfrm>
          <a:prstGeom prst="rect">
            <a:avLst/>
          </a:prstGeom>
          <a:noFill/>
          <a:ln w="9525">
            <a:noFill/>
          </a:ln>
        </p:spPr>
        <p:txBody>
          <a:bodyPr wrap="none" anchor="t" anchorCtr="0">
            <a:spAutoFit/>
          </a:bodyPr>
          <a:lstStyle/>
          <a:p>
            <a:r>
              <a:rPr lang="zh-CN" altLang="en-US" dirty="0">
                <a:latin typeface="楷体_GB2312" pitchFamily="49" charset="-122"/>
                <a:ea typeface="楷体_GB2312" pitchFamily="49" charset="-122"/>
              </a:rPr>
              <a:t>实质是</a:t>
            </a:r>
          </a:p>
        </p:txBody>
      </p:sp>
      <p:cxnSp>
        <p:nvCxnSpPr>
          <p:cNvPr id="25" name="直接箭头连接符 24"/>
          <p:cNvCxnSpPr>
            <a:stCxn id="27653" idx="2"/>
          </p:cNvCxnSpPr>
          <p:nvPr/>
        </p:nvCxnSpPr>
        <p:spPr>
          <a:xfrm rot="5400000">
            <a:off x="1611313" y="4513263"/>
            <a:ext cx="404813" cy="1588"/>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7660" name="TextBox 26"/>
          <p:cNvSpPr txBox="1"/>
          <p:nvPr/>
        </p:nvSpPr>
        <p:spPr>
          <a:xfrm>
            <a:off x="465138" y="4716463"/>
            <a:ext cx="3027362" cy="584200"/>
          </a:xfrm>
          <a:prstGeom prst="rect">
            <a:avLst/>
          </a:prstGeom>
          <a:solidFill>
            <a:srgbClr val="FF0000"/>
          </a:solidFill>
          <a:ln w="9525">
            <a:noFill/>
          </a:ln>
        </p:spPr>
        <p:txBody>
          <a:bodyPr wrap="none" anchor="t" anchorCtr="0">
            <a:spAutoFit/>
          </a:bodyPr>
          <a:lstStyle/>
          <a:p>
            <a:r>
              <a:rPr lang="zh-CN" altLang="en-US" sz="3200" dirty="0">
                <a:latin typeface="楷体_GB2312" pitchFamily="49" charset="-122"/>
                <a:ea typeface="楷体_GB2312" pitchFamily="49" charset="-122"/>
              </a:rPr>
              <a:t>利润控制权博弈</a:t>
            </a:r>
          </a:p>
        </p:txBody>
      </p:sp>
      <p:sp>
        <p:nvSpPr>
          <p:cNvPr id="27661" name="文本框 1"/>
          <p:cNvSpPr txBox="1"/>
          <p:nvPr/>
        </p:nvSpPr>
        <p:spPr>
          <a:xfrm>
            <a:off x="4194175" y="4716463"/>
            <a:ext cx="4673600" cy="584200"/>
          </a:xfrm>
          <a:prstGeom prst="rect">
            <a:avLst/>
          </a:prstGeom>
          <a:solidFill>
            <a:srgbClr val="FFFF00"/>
          </a:solidFill>
          <a:ln w="9525">
            <a:noFill/>
          </a:ln>
        </p:spPr>
        <p:txBody>
          <a:bodyPr wrap="none" anchor="t" anchorCtr="0">
            <a:spAutoFit/>
          </a:bodyPr>
          <a:lstStyle/>
          <a:p>
            <a:r>
              <a:rPr lang="en-US" altLang="zh-CN" sz="3200" b="1" dirty="0">
                <a:solidFill>
                  <a:schemeClr val="tx1"/>
                </a:solidFill>
                <a:latin typeface="楷体_GB2312" pitchFamily="49" charset="-122"/>
                <a:ea typeface="楷体_GB2312" pitchFamily="49" charset="-122"/>
              </a:rPr>
              <a:t>“</a:t>
            </a:r>
            <a:r>
              <a:rPr lang="zh-CN" altLang="en-US" sz="3200" b="1" dirty="0">
                <a:solidFill>
                  <a:schemeClr val="tx1"/>
                </a:solidFill>
                <a:latin typeface="楷体_GB2312" pitchFamily="49" charset="-122"/>
                <a:ea typeface="楷体_GB2312" pitchFamily="49" charset="-122"/>
              </a:rPr>
              <a:t>中国制造，美国利润</a:t>
            </a:r>
            <a:r>
              <a:rPr lang="en-US" altLang="zh-CN" sz="3200" b="1" dirty="0">
                <a:solidFill>
                  <a:schemeClr val="tx1"/>
                </a:solidFill>
                <a:latin typeface="楷体_GB2312" pitchFamily="49" charset="-122"/>
                <a:ea typeface="楷体_GB2312" pitchFamily="49" charset="-122"/>
              </a:rPr>
              <a:t>”</a:t>
            </a:r>
          </a:p>
        </p:txBody>
      </p:sp>
      <p:cxnSp>
        <p:nvCxnSpPr>
          <p:cNvPr id="2" name="直接箭头连接符 1"/>
          <p:cNvCxnSpPr>
            <a:stCxn id="27653" idx="2"/>
          </p:cNvCxnSpPr>
          <p:nvPr/>
        </p:nvCxnSpPr>
        <p:spPr>
          <a:xfrm flipH="1">
            <a:off x="1814513" y="4311650"/>
            <a:ext cx="4557713" cy="404813"/>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3"/>
          <p:cNvSpPr>
            <a:spLocks noChangeArrowheads="1"/>
          </p:cNvSpPr>
          <p:nvPr/>
        </p:nvSpPr>
        <p:spPr bwMode="auto">
          <a:xfrm>
            <a:off x="827088" y="4437063"/>
            <a:ext cx="7632700" cy="1554163"/>
          </a:xfrm>
          <a:prstGeom prst="rect">
            <a:avLst/>
          </a:prstGeom>
          <a:noFill/>
          <a:ln w="9525">
            <a:noFill/>
            <a:miter lim="800000"/>
          </a:ln>
          <a:effectLst>
            <a:outerShdw dist="35921" dir="2700000" algn="ctr" rotWithShape="0">
              <a:schemeClr val="tx1"/>
            </a:outerShdw>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3200" b="0" i="0" u="none" strike="noStrike" kern="1200" cap="none" spc="0" normalizeH="0" baseline="0" noProof="0">
                <a:ln>
                  <a:noFill/>
                </a:ln>
                <a:solidFill>
                  <a:schemeClr val="bg1"/>
                </a:solidFill>
                <a:effectLst/>
                <a:uLnTx/>
                <a:uFillTx/>
                <a:latin typeface="方正美黑简体" pitchFamily="2" charset="-122"/>
                <a:ea typeface="方正美黑简体" pitchFamily="2" charset="-122"/>
                <a:cs typeface="+mn-cs"/>
              </a:rPr>
              <a:t>       </a:t>
            </a:r>
            <a:r>
              <a:rPr kumimoji="0" lang="zh-CN" altLang="en-US" sz="3200" b="0" i="0" u="none" strike="noStrike" kern="1200" cap="none" spc="0" normalizeH="0" baseline="0" noProof="0">
                <a:ln>
                  <a:noFill/>
                </a:ln>
                <a:solidFill>
                  <a:schemeClr val="bg1"/>
                </a:solidFill>
                <a:effectLst/>
                <a:uLnTx/>
                <a:uFillTx/>
                <a:latin typeface="方正美黑简体" pitchFamily="2" charset="-122"/>
                <a:ea typeface="方正美黑简体" pitchFamily="2" charset="-122"/>
                <a:cs typeface="+mn-cs"/>
              </a:rPr>
              <a:t>在国际组织中的地位与作用，是一国国力强弱的表现，同时也会影响一国的综合国力。</a:t>
            </a:r>
          </a:p>
        </p:txBody>
      </p:sp>
      <p:pic>
        <p:nvPicPr>
          <p:cNvPr id="17411" name="Picture 7" descr="1971年10月25日中国重返联合国"/>
          <p:cNvPicPr>
            <a:picLocks noChangeAspect="1"/>
          </p:cNvPicPr>
          <p:nvPr/>
        </p:nvPicPr>
        <p:blipFill>
          <a:blip r:embed="rId2"/>
          <a:stretch>
            <a:fillRect/>
          </a:stretch>
        </p:blipFill>
        <p:spPr>
          <a:xfrm>
            <a:off x="1262063" y="2114550"/>
            <a:ext cx="2925762" cy="2408238"/>
          </a:xfrm>
          <a:prstGeom prst="rect">
            <a:avLst/>
          </a:prstGeom>
          <a:noFill/>
          <a:ln w="9525">
            <a:noFill/>
          </a:ln>
        </p:spPr>
      </p:pic>
      <p:pic>
        <p:nvPicPr>
          <p:cNvPr id="17412" name="Picture 8" descr="邓小平出席联大会议阐述“三个世界”理论"/>
          <p:cNvPicPr>
            <a:picLocks noChangeAspect="1"/>
          </p:cNvPicPr>
          <p:nvPr/>
        </p:nvPicPr>
        <p:blipFill>
          <a:blip r:embed="rId3"/>
          <a:stretch>
            <a:fillRect/>
          </a:stretch>
        </p:blipFill>
        <p:spPr>
          <a:xfrm>
            <a:off x="4651375" y="2103438"/>
            <a:ext cx="2919413" cy="2408237"/>
          </a:xfrm>
          <a:prstGeom prst="rect">
            <a:avLst/>
          </a:prstGeom>
          <a:noFill/>
          <a:ln w="9525">
            <a:noFill/>
          </a:ln>
        </p:spPr>
      </p:pic>
      <p:sp>
        <p:nvSpPr>
          <p:cNvPr id="17413" name="Text Box 10"/>
          <p:cNvSpPr txBox="1"/>
          <p:nvPr/>
        </p:nvSpPr>
        <p:spPr>
          <a:xfrm>
            <a:off x="3756025" y="2406650"/>
            <a:ext cx="458788" cy="1670050"/>
          </a:xfrm>
          <a:prstGeom prst="rect">
            <a:avLst/>
          </a:prstGeom>
          <a:noFill/>
          <a:ln w="9525">
            <a:noFill/>
          </a:ln>
          <a:effectLst>
            <a:outerShdw dist="17961" dir="2699999" algn="ctr" rotWithShape="0">
              <a:schemeClr val="tx1"/>
            </a:outerShdw>
          </a:effectLst>
        </p:spPr>
        <p:txBody>
          <a:bodyPr vert="eaVert" wrap="none" anchor="t" anchorCtr="0">
            <a:spAutoFit/>
          </a:bodyPr>
          <a:lstStyle/>
          <a:p>
            <a:pPr algn="ctr">
              <a:buSzTx/>
            </a:pPr>
            <a:r>
              <a:rPr lang="zh-CN" altLang="en-US" sz="1800" b="1">
                <a:latin typeface="黑体" panose="02010609060101010101" pitchFamily="49" charset="-122"/>
                <a:ea typeface="黑体" panose="02010609060101010101" pitchFamily="49" charset="-122"/>
              </a:rPr>
              <a:t>中国重返联合国</a:t>
            </a:r>
          </a:p>
        </p:txBody>
      </p:sp>
      <p:sp>
        <p:nvSpPr>
          <p:cNvPr id="17414" name="Rectangle 11"/>
          <p:cNvSpPr>
            <a:spLocks noChangeArrowheads="1"/>
          </p:cNvSpPr>
          <p:nvPr/>
        </p:nvSpPr>
        <p:spPr bwMode="auto">
          <a:xfrm>
            <a:off x="7205663" y="2366963"/>
            <a:ext cx="458788" cy="1897063"/>
          </a:xfrm>
          <a:prstGeom prst="rect">
            <a:avLst/>
          </a:prstGeom>
          <a:noFill/>
          <a:ln w="9525">
            <a:noFill/>
            <a:miter lim="800000"/>
          </a:ln>
          <a:effectLst>
            <a:outerShdw dist="17961" dir="2700000" algn="ctr" rotWithShape="0">
              <a:schemeClr val="tx1"/>
            </a:outerShdw>
          </a:effectLst>
        </p:spPr>
        <p:txBody>
          <a:bodyPr vert="eaVert">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邓小平出席联大</a:t>
            </a:r>
          </a:p>
        </p:txBody>
      </p:sp>
      <p:sp>
        <p:nvSpPr>
          <p:cNvPr id="29702" name="AutoShape 12"/>
          <p:cNvSpPr/>
          <p:nvPr/>
        </p:nvSpPr>
        <p:spPr>
          <a:xfrm>
            <a:off x="1042988" y="1258888"/>
            <a:ext cx="2076450" cy="614362"/>
          </a:xfrm>
          <a:prstGeom prst="cube">
            <a:avLst>
              <a:gd name="adj" fmla="val 11602"/>
            </a:avLst>
          </a:prstGeom>
          <a:gradFill rotWithShape="0">
            <a:gsLst>
              <a:gs pos="0">
                <a:schemeClr val="accent2">
                  <a:alpha val="39998"/>
                </a:schemeClr>
              </a:gs>
              <a:gs pos="100000">
                <a:schemeClr val="bg1"/>
              </a:gs>
            </a:gsLst>
            <a:lin ang="5400000" scaled="1"/>
            <a:tileRect/>
          </a:gradFill>
          <a:ln w="9525">
            <a:noFill/>
          </a:ln>
        </p:spPr>
        <p:txBody>
          <a:bodyPr wrap="none" lIns="0" tIns="0" rIns="0" bIns="0" anchor="ctr" anchorCtr="0"/>
          <a:lstStyle/>
          <a:p>
            <a:pPr algn="ctr"/>
            <a:r>
              <a:rPr lang="zh-CN" altLang="en-US" sz="3200" dirty="0">
                <a:solidFill>
                  <a:schemeClr val="tx1"/>
                </a:solidFill>
                <a:latin typeface="Arial" panose="020B0604020202020204" pitchFamily="34" charset="0"/>
                <a:ea typeface="方正美黑简体" pitchFamily="2" charset="-122"/>
              </a:rPr>
              <a:t>软实力因素</a:t>
            </a:r>
          </a:p>
        </p:txBody>
      </p:sp>
      <p:sp>
        <p:nvSpPr>
          <p:cNvPr id="16391" name="Rectangle 8"/>
          <p:cNvSpPr>
            <a:spLocks noChangeArrowheads="1"/>
          </p:cNvSpPr>
          <p:nvPr/>
        </p:nvSpPr>
        <p:spPr bwMode="auto">
          <a:xfrm>
            <a:off x="466725" y="6165850"/>
            <a:ext cx="3889375" cy="396875"/>
          </a:xfrm>
          <a:prstGeom prst="rect">
            <a:avLst/>
          </a:prstGeom>
          <a:noFill/>
          <a:ln w="9525">
            <a:noFill/>
            <a:miter lim="800000"/>
          </a:ln>
          <a:effectLst>
            <a:outerShdw dist="35921" dir="2700000" algn="ctr" rotWithShape="0">
              <a:schemeClr val="tx1"/>
            </a:outerShdw>
          </a:effectLst>
        </p:spPr>
        <p:txBody>
          <a:bodyPr lIns="90000" tIns="46800" rIns="90000" bIns="4680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一、国际战略格局的内涵和类型</a:t>
            </a:r>
          </a:p>
        </p:txBody>
      </p:sp>
      <p:sp>
        <p:nvSpPr>
          <p:cNvPr id="29704" name="Text Box 10"/>
          <p:cNvSpPr txBox="1"/>
          <p:nvPr/>
        </p:nvSpPr>
        <p:spPr>
          <a:xfrm>
            <a:off x="5435600" y="0"/>
            <a:ext cx="3708400" cy="519113"/>
          </a:xfrm>
          <a:prstGeom prst="rect">
            <a:avLst/>
          </a:prstGeom>
          <a:gradFill rotWithShape="1">
            <a:gsLst>
              <a:gs pos="0">
                <a:srgbClr val="006666"/>
              </a:gs>
              <a:gs pos="100000">
                <a:srgbClr val="004141"/>
              </a:gs>
            </a:gsLst>
            <a:lin ang="0" scaled="1"/>
            <a:tileRect/>
          </a:gradFill>
          <a:ln w="9525">
            <a:noFill/>
          </a:ln>
        </p:spPr>
        <p:txBody>
          <a:bodyPr anchor="t" anchorCtr="0">
            <a:spAutoFit/>
          </a:bodyPr>
          <a:lstStyle/>
          <a:p>
            <a:pPr algn="ctr"/>
            <a:endParaRPr lang="zh-CN" altLang="en-US" dirty="0">
              <a:latin typeface="楷体_GB2312" pitchFamily="49" charset="-122"/>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7411"/>
                                        </p:tgtEl>
                                        <p:attrNameLst>
                                          <p:attrName>style.visibility</p:attrName>
                                        </p:attrNameLst>
                                      </p:cBhvr>
                                      <p:to>
                                        <p:strVal val="visible"/>
                                      </p:to>
                                    </p:set>
                                    <p:anim calcmode="lin" valueType="num">
                                      <p:cBhvr>
                                        <p:cTn id="7" dur="500" fill="hold"/>
                                        <p:tgtEl>
                                          <p:spTgt spid="17411"/>
                                        </p:tgtEl>
                                        <p:attrNameLst>
                                          <p:attrName>ppt_w</p:attrName>
                                        </p:attrNameLst>
                                      </p:cBhvr>
                                      <p:tavLst>
                                        <p:tav tm="0">
                                          <p:val>
                                            <p:fltVal val="0"/>
                                          </p:val>
                                        </p:tav>
                                        <p:tav tm="100000">
                                          <p:val>
                                            <p:strVal val="#ppt_w"/>
                                          </p:val>
                                        </p:tav>
                                      </p:tavLst>
                                    </p:anim>
                                    <p:anim calcmode="lin" valueType="num">
                                      <p:cBhvr>
                                        <p:cTn id="8" dur="500" fill="hold"/>
                                        <p:tgtEl>
                                          <p:spTgt spid="17411"/>
                                        </p:tgtEl>
                                        <p:attrNameLst>
                                          <p:attrName>ppt_h</p:attrName>
                                        </p:attrNameLst>
                                      </p:cBhvr>
                                      <p:tavLst>
                                        <p:tav tm="0">
                                          <p:val>
                                            <p:fltVal val="0"/>
                                          </p:val>
                                        </p:tav>
                                        <p:tav tm="100000">
                                          <p:val>
                                            <p:strVal val="#ppt_h"/>
                                          </p:val>
                                        </p:tav>
                                      </p:tavLst>
                                    </p:anim>
                                    <p:animEffect transition="in" filter="fade">
                                      <p:cBhvr>
                                        <p:cTn id="9" dur="500"/>
                                        <p:tgtEl>
                                          <p:spTgt spid="17411"/>
                                        </p:tgtEl>
                                      </p:cBhvr>
                                    </p:animEffect>
                                  </p:childTnLst>
                                </p:cTn>
                              </p:par>
                              <p:par>
                                <p:cTn id="10" presetID="53" presetClass="entr" presetSubtype="16" fill="hold" nodeType="withEffect">
                                  <p:stCondLst>
                                    <p:cond delay="0"/>
                                  </p:stCondLst>
                                  <p:childTnLst>
                                    <p:set>
                                      <p:cBhvr>
                                        <p:cTn id="11" dur="1" fill="hold">
                                          <p:stCondLst>
                                            <p:cond delay="0"/>
                                          </p:stCondLst>
                                        </p:cTn>
                                        <p:tgtEl>
                                          <p:spTgt spid="17412"/>
                                        </p:tgtEl>
                                        <p:attrNameLst>
                                          <p:attrName>style.visibility</p:attrName>
                                        </p:attrNameLst>
                                      </p:cBhvr>
                                      <p:to>
                                        <p:strVal val="visible"/>
                                      </p:to>
                                    </p:set>
                                    <p:anim calcmode="lin" valueType="num">
                                      <p:cBhvr>
                                        <p:cTn id="12" dur="500" fill="hold"/>
                                        <p:tgtEl>
                                          <p:spTgt spid="17412"/>
                                        </p:tgtEl>
                                        <p:attrNameLst>
                                          <p:attrName>ppt_w</p:attrName>
                                        </p:attrNameLst>
                                      </p:cBhvr>
                                      <p:tavLst>
                                        <p:tav tm="0">
                                          <p:val>
                                            <p:fltVal val="0"/>
                                          </p:val>
                                        </p:tav>
                                        <p:tav tm="100000">
                                          <p:val>
                                            <p:strVal val="#ppt_w"/>
                                          </p:val>
                                        </p:tav>
                                      </p:tavLst>
                                    </p:anim>
                                    <p:anim calcmode="lin" valueType="num">
                                      <p:cBhvr>
                                        <p:cTn id="13" dur="500" fill="hold"/>
                                        <p:tgtEl>
                                          <p:spTgt spid="17412"/>
                                        </p:tgtEl>
                                        <p:attrNameLst>
                                          <p:attrName>ppt_h</p:attrName>
                                        </p:attrNameLst>
                                      </p:cBhvr>
                                      <p:tavLst>
                                        <p:tav tm="0">
                                          <p:val>
                                            <p:fltVal val="0"/>
                                          </p:val>
                                        </p:tav>
                                        <p:tav tm="100000">
                                          <p:val>
                                            <p:strVal val="#ppt_h"/>
                                          </p:val>
                                        </p:tav>
                                      </p:tavLst>
                                    </p:anim>
                                    <p:animEffect transition="in" filter="fade">
                                      <p:cBhvr>
                                        <p:cTn id="14" dur="500"/>
                                        <p:tgtEl>
                                          <p:spTgt spid="1741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7413"/>
                                        </p:tgtEl>
                                        <p:attrNameLst>
                                          <p:attrName>style.visibility</p:attrName>
                                        </p:attrNameLst>
                                      </p:cBhvr>
                                      <p:to>
                                        <p:strVal val="visible"/>
                                      </p:to>
                                    </p:set>
                                    <p:anim calcmode="lin" valueType="num">
                                      <p:cBhvr>
                                        <p:cTn id="17" dur="500" fill="hold"/>
                                        <p:tgtEl>
                                          <p:spTgt spid="17413"/>
                                        </p:tgtEl>
                                        <p:attrNameLst>
                                          <p:attrName>ppt_w</p:attrName>
                                        </p:attrNameLst>
                                      </p:cBhvr>
                                      <p:tavLst>
                                        <p:tav tm="0">
                                          <p:val>
                                            <p:fltVal val="0"/>
                                          </p:val>
                                        </p:tav>
                                        <p:tav tm="100000">
                                          <p:val>
                                            <p:strVal val="#ppt_w"/>
                                          </p:val>
                                        </p:tav>
                                      </p:tavLst>
                                    </p:anim>
                                    <p:anim calcmode="lin" valueType="num">
                                      <p:cBhvr>
                                        <p:cTn id="18" dur="500" fill="hold"/>
                                        <p:tgtEl>
                                          <p:spTgt spid="17413"/>
                                        </p:tgtEl>
                                        <p:attrNameLst>
                                          <p:attrName>ppt_h</p:attrName>
                                        </p:attrNameLst>
                                      </p:cBhvr>
                                      <p:tavLst>
                                        <p:tav tm="0">
                                          <p:val>
                                            <p:fltVal val="0"/>
                                          </p:val>
                                        </p:tav>
                                        <p:tav tm="100000">
                                          <p:val>
                                            <p:strVal val="#ppt_h"/>
                                          </p:val>
                                        </p:tav>
                                      </p:tavLst>
                                    </p:anim>
                                    <p:animEffect transition="in" filter="fade">
                                      <p:cBhvr>
                                        <p:cTn id="19" dur="500"/>
                                        <p:tgtEl>
                                          <p:spTgt spid="1741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7414"/>
                                        </p:tgtEl>
                                        <p:attrNameLst>
                                          <p:attrName>style.visibility</p:attrName>
                                        </p:attrNameLst>
                                      </p:cBhvr>
                                      <p:to>
                                        <p:strVal val="visible"/>
                                      </p:to>
                                    </p:set>
                                    <p:anim calcmode="lin" valueType="num">
                                      <p:cBhvr>
                                        <p:cTn id="22" dur="500" fill="hold"/>
                                        <p:tgtEl>
                                          <p:spTgt spid="17414"/>
                                        </p:tgtEl>
                                        <p:attrNameLst>
                                          <p:attrName>ppt_w</p:attrName>
                                        </p:attrNameLst>
                                      </p:cBhvr>
                                      <p:tavLst>
                                        <p:tav tm="0">
                                          <p:val>
                                            <p:fltVal val="0"/>
                                          </p:val>
                                        </p:tav>
                                        <p:tav tm="100000">
                                          <p:val>
                                            <p:strVal val="#ppt_w"/>
                                          </p:val>
                                        </p:tav>
                                      </p:tavLst>
                                    </p:anim>
                                    <p:anim calcmode="lin" valueType="num">
                                      <p:cBhvr>
                                        <p:cTn id="23" dur="500" fill="hold"/>
                                        <p:tgtEl>
                                          <p:spTgt spid="17414"/>
                                        </p:tgtEl>
                                        <p:attrNameLst>
                                          <p:attrName>ppt_h</p:attrName>
                                        </p:attrNameLst>
                                      </p:cBhvr>
                                      <p:tavLst>
                                        <p:tav tm="0">
                                          <p:val>
                                            <p:fltVal val="0"/>
                                          </p:val>
                                        </p:tav>
                                        <p:tav tm="100000">
                                          <p:val>
                                            <p:strVal val="#ppt_h"/>
                                          </p:val>
                                        </p:tav>
                                      </p:tavLst>
                                    </p:anim>
                                    <p:animEffect transition="in" filter="fade">
                                      <p:cBhvr>
                                        <p:cTn id="24" dur="500"/>
                                        <p:tgtEl>
                                          <p:spTgt spid="174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3" grpId="0"/>
      <p:bldP spid="174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p:nvPr/>
        </p:nvSpPr>
        <p:spPr>
          <a:xfrm>
            <a:off x="1042988" y="1265238"/>
            <a:ext cx="6192837" cy="579437"/>
          </a:xfrm>
          <a:prstGeom prst="rect">
            <a:avLst/>
          </a:prstGeom>
          <a:noFill/>
          <a:ln w="9525">
            <a:noFill/>
          </a:ln>
        </p:spPr>
        <p:txBody>
          <a:bodyPr lIns="90000" tIns="46800" rIns="90000" bIns="46800" anchor="t" anchorCtr="0">
            <a:spAutoFit/>
          </a:bodyPr>
          <a:lstStyle/>
          <a:p>
            <a:r>
              <a:rPr lang="en-US" altLang="zh-CN" sz="3200" dirty="0">
                <a:solidFill>
                  <a:srgbClr val="FFFF00"/>
                </a:solidFill>
                <a:latin typeface="黑体" panose="02010609060101010101" pitchFamily="49" charset="-122"/>
                <a:ea typeface="黑体" panose="02010609060101010101" pitchFamily="49" charset="-122"/>
              </a:rPr>
              <a:t>2</a:t>
            </a:r>
            <a:r>
              <a:rPr lang="zh-CN" altLang="en-US" sz="3200" dirty="0">
                <a:solidFill>
                  <a:srgbClr val="FFFF00"/>
                </a:solidFill>
                <a:latin typeface="黑体" panose="02010609060101010101" pitchFamily="49" charset="-122"/>
                <a:ea typeface="黑体" panose="02010609060101010101" pitchFamily="49" charset="-122"/>
              </a:rPr>
              <a:t>、国际格局中的大国战略关系 </a:t>
            </a:r>
          </a:p>
        </p:txBody>
      </p:sp>
      <p:sp>
        <p:nvSpPr>
          <p:cNvPr id="18435" name="Rectangle 3"/>
          <p:cNvSpPr>
            <a:spLocks noChangeArrowheads="1"/>
          </p:cNvSpPr>
          <p:nvPr/>
        </p:nvSpPr>
        <p:spPr bwMode="auto">
          <a:xfrm>
            <a:off x="900113" y="2141538"/>
            <a:ext cx="7488238" cy="457200"/>
          </a:xfrm>
          <a:prstGeom prst="rect">
            <a:avLst/>
          </a:prstGeom>
          <a:noFill/>
          <a:ln w="9525">
            <a:noFill/>
            <a:miter lim="800000"/>
          </a:ln>
          <a:effectLst>
            <a:outerShdw dist="35921" dir="2700000" algn="ctr" rotWithShape="0">
              <a:schemeClr val="tx1"/>
            </a:outerShdw>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2400" b="0" i="0" u="none" strike="noStrike" kern="1200" cap="none" spc="0" normalizeH="0" baseline="0" noProof="0">
                <a:ln>
                  <a:noFill/>
                </a:ln>
                <a:solidFill>
                  <a:schemeClr val="bg1"/>
                </a:solidFill>
                <a:effectLst/>
                <a:uLnTx/>
                <a:uFillTx/>
                <a:latin typeface="方正美黑简体" pitchFamily="2" charset="-122"/>
                <a:ea typeface="方正美黑简体" pitchFamily="2" charset="-122"/>
                <a:cs typeface="+mn-cs"/>
              </a:rPr>
              <a:t>       </a:t>
            </a:r>
            <a:r>
              <a:rPr kumimoji="0" lang="zh-CN" altLang="en-US" sz="2400" b="0" i="0" u="none" strike="noStrike" kern="1200" cap="none" spc="0" normalizeH="0" baseline="0" noProof="0">
                <a:ln>
                  <a:noFill/>
                </a:ln>
                <a:solidFill>
                  <a:schemeClr val="bg1"/>
                </a:solidFill>
                <a:effectLst/>
                <a:uLnTx/>
                <a:uFillTx/>
                <a:latin typeface="方正美黑简体" pitchFamily="2" charset="-122"/>
                <a:ea typeface="方正美黑简体" pitchFamily="2" charset="-122"/>
                <a:cs typeface="+mn-cs"/>
              </a:rPr>
              <a:t>国际战略格局在形成过程中遵循着三条规律：</a:t>
            </a:r>
          </a:p>
        </p:txBody>
      </p:sp>
      <p:sp>
        <p:nvSpPr>
          <p:cNvPr id="18436" name="Rectangle 4"/>
          <p:cNvSpPr>
            <a:spLocks noChangeArrowheads="1"/>
          </p:cNvSpPr>
          <p:nvPr/>
        </p:nvSpPr>
        <p:spPr bwMode="auto">
          <a:xfrm>
            <a:off x="900113" y="2781300"/>
            <a:ext cx="7777163" cy="822325"/>
          </a:xfrm>
          <a:prstGeom prst="rect">
            <a:avLst/>
          </a:prstGeom>
          <a:noFill/>
          <a:ln w="9525">
            <a:noFill/>
            <a:miter lim="800000"/>
          </a:ln>
          <a:effectLst>
            <a:outerShdw dist="35921" dir="2700000" algn="ctr" rotWithShape="0">
              <a:schemeClr val="tx1"/>
            </a:outerShdw>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2400" b="0" i="0" u="none" strike="noStrike" kern="1200" cap="none" spc="0" normalizeH="0" baseline="0" noProof="0">
                <a:ln>
                  <a:noFill/>
                </a:ln>
                <a:solidFill>
                  <a:schemeClr val="bg1"/>
                </a:solidFill>
                <a:effectLst/>
                <a:uLnTx/>
                <a:uFillTx/>
                <a:latin typeface="方正美黑简体" pitchFamily="2" charset="-122"/>
                <a:ea typeface="方正美黑简体" pitchFamily="2" charset="-122"/>
                <a:cs typeface="+mn-cs"/>
              </a:rPr>
              <a:t>       </a:t>
            </a:r>
            <a:r>
              <a:rPr kumimoji="0" lang="zh-CN" altLang="en-US" sz="2400" b="0" i="0" u="none" strike="noStrike" kern="1200" cap="none" spc="0" normalizeH="0" baseline="0" noProof="0">
                <a:ln>
                  <a:noFill/>
                </a:ln>
                <a:solidFill>
                  <a:schemeClr val="bg1"/>
                </a:solidFill>
                <a:effectLst/>
                <a:uLnTx/>
                <a:uFillTx/>
                <a:latin typeface="方正美黑简体" pitchFamily="2" charset="-122"/>
                <a:ea typeface="方正美黑简体" pitchFamily="2" charset="-122"/>
                <a:cs typeface="+mn-cs"/>
              </a:rPr>
              <a:t>第一条，国家的强弱和实力的大小，决定着这个国家在新的格局中的地位、作用以及利益分配。</a:t>
            </a:r>
          </a:p>
        </p:txBody>
      </p:sp>
      <p:sp>
        <p:nvSpPr>
          <p:cNvPr id="18437" name="Rectangle 5"/>
          <p:cNvSpPr>
            <a:spLocks noChangeArrowheads="1"/>
          </p:cNvSpPr>
          <p:nvPr/>
        </p:nvSpPr>
        <p:spPr bwMode="auto">
          <a:xfrm>
            <a:off x="900113" y="3686175"/>
            <a:ext cx="7634288" cy="822325"/>
          </a:xfrm>
          <a:prstGeom prst="rect">
            <a:avLst/>
          </a:prstGeom>
          <a:noFill/>
          <a:ln w="9525">
            <a:noFill/>
            <a:miter lim="800000"/>
          </a:ln>
          <a:effectLst>
            <a:outerShdw dist="35921" dir="2700000" algn="ctr" rotWithShape="0">
              <a:schemeClr val="tx1"/>
            </a:outerShdw>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2400" b="0" i="0" u="none" strike="noStrike" kern="1200" cap="none" spc="0" normalizeH="0" baseline="0" noProof="0">
                <a:ln>
                  <a:noFill/>
                </a:ln>
                <a:solidFill>
                  <a:schemeClr val="bg1"/>
                </a:solidFill>
                <a:effectLst/>
                <a:uLnTx/>
                <a:uFillTx/>
                <a:latin typeface="方正美黑简体" pitchFamily="2" charset="-122"/>
                <a:ea typeface="方正美黑简体" pitchFamily="2" charset="-122"/>
                <a:cs typeface="+mn-cs"/>
              </a:rPr>
              <a:t>       </a:t>
            </a:r>
            <a:r>
              <a:rPr kumimoji="0" lang="zh-CN" altLang="en-US" sz="2400" b="0" i="0" u="none" strike="noStrike" kern="1200" cap="none" spc="0" normalizeH="0" baseline="0" noProof="0">
                <a:ln>
                  <a:noFill/>
                </a:ln>
                <a:solidFill>
                  <a:schemeClr val="bg1"/>
                </a:solidFill>
                <a:effectLst/>
                <a:uLnTx/>
                <a:uFillTx/>
                <a:latin typeface="方正美黑简体" pitchFamily="2" charset="-122"/>
                <a:ea typeface="方正美黑简体" pitchFamily="2" charset="-122"/>
                <a:cs typeface="+mn-cs"/>
              </a:rPr>
              <a:t>第二条，在新的格局形成过程中，根据这个国家所作出的贡献大小决定回报。</a:t>
            </a:r>
          </a:p>
        </p:txBody>
      </p:sp>
      <p:sp>
        <p:nvSpPr>
          <p:cNvPr id="18438" name="Rectangle 6"/>
          <p:cNvSpPr>
            <a:spLocks noChangeArrowheads="1"/>
          </p:cNvSpPr>
          <p:nvPr/>
        </p:nvSpPr>
        <p:spPr bwMode="auto">
          <a:xfrm>
            <a:off x="900113" y="4652963"/>
            <a:ext cx="7777163" cy="822325"/>
          </a:xfrm>
          <a:prstGeom prst="rect">
            <a:avLst/>
          </a:prstGeom>
          <a:noFill/>
          <a:ln w="9525">
            <a:noFill/>
            <a:miter lim="800000"/>
          </a:ln>
          <a:effectLst>
            <a:outerShdw dist="35921" dir="2700000" algn="ctr" rotWithShape="0">
              <a:schemeClr val="tx1"/>
            </a:outerShdw>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2400" b="0" i="0" u="none" strike="noStrike" kern="1200" cap="none" spc="0" normalizeH="0" baseline="0" noProof="0">
                <a:ln>
                  <a:noFill/>
                </a:ln>
                <a:solidFill>
                  <a:schemeClr val="bg1"/>
                </a:solidFill>
                <a:effectLst/>
                <a:uLnTx/>
                <a:uFillTx/>
                <a:latin typeface="方正美黑简体" pitchFamily="2" charset="-122"/>
                <a:ea typeface="方正美黑简体" pitchFamily="2" charset="-122"/>
                <a:cs typeface="+mn-cs"/>
              </a:rPr>
              <a:t>       </a:t>
            </a:r>
            <a:r>
              <a:rPr kumimoji="0" lang="zh-CN" altLang="en-US" sz="2400" b="0" i="0" u="none" strike="noStrike" kern="1200" cap="none" spc="0" normalizeH="0" baseline="0" noProof="0">
                <a:ln>
                  <a:noFill/>
                </a:ln>
                <a:solidFill>
                  <a:schemeClr val="bg1"/>
                </a:solidFill>
                <a:effectLst/>
                <a:uLnTx/>
                <a:uFillTx/>
                <a:latin typeface="方正美黑简体" pitchFamily="2" charset="-122"/>
                <a:ea typeface="方正美黑简体" pitchFamily="2" charset="-122"/>
                <a:cs typeface="+mn-cs"/>
              </a:rPr>
              <a:t>第三条，在新格局中，主要角色间经过讨价还价达到一种和国家力量相适应的利益均衡。 </a:t>
            </a:r>
          </a:p>
        </p:txBody>
      </p:sp>
      <p:sp>
        <p:nvSpPr>
          <p:cNvPr id="17414" name="Rectangle 8"/>
          <p:cNvSpPr>
            <a:spLocks noChangeArrowheads="1"/>
          </p:cNvSpPr>
          <p:nvPr/>
        </p:nvSpPr>
        <p:spPr bwMode="auto">
          <a:xfrm>
            <a:off x="466725" y="6165850"/>
            <a:ext cx="3889375" cy="396875"/>
          </a:xfrm>
          <a:prstGeom prst="rect">
            <a:avLst/>
          </a:prstGeom>
          <a:noFill/>
          <a:ln w="9525">
            <a:noFill/>
            <a:miter lim="800000"/>
          </a:ln>
          <a:effectLst>
            <a:outerShdw dist="35921" dir="2700000" algn="ctr" rotWithShape="0">
              <a:schemeClr val="tx1"/>
            </a:outerShdw>
          </a:effectLst>
        </p:spPr>
        <p:txBody>
          <a:bodyPr lIns="90000" tIns="46800" rIns="90000" bIns="4680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一、国际战略格局的内涵和类型</a:t>
            </a:r>
          </a:p>
        </p:txBody>
      </p:sp>
      <p:sp>
        <p:nvSpPr>
          <p:cNvPr id="30727" name="Text Box 10"/>
          <p:cNvSpPr txBox="1"/>
          <p:nvPr/>
        </p:nvSpPr>
        <p:spPr>
          <a:xfrm>
            <a:off x="5435600" y="0"/>
            <a:ext cx="3708400" cy="519113"/>
          </a:xfrm>
          <a:prstGeom prst="rect">
            <a:avLst/>
          </a:prstGeom>
          <a:gradFill rotWithShape="1">
            <a:gsLst>
              <a:gs pos="0">
                <a:srgbClr val="006666"/>
              </a:gs>
              <a:gs pos="100000">
                <a:srgbClr val="004141"/>
              </a:gs>
            </a:gsLst>
            <a:lin ang="0" scaled="1"/>
            <a:tileRect/>
          </a:gradFill>
          <a:ln w="9525">
            <a:noFill/>
          </a:ln>
        </p:spPr>
        <p:txBody>
          <a:bodyPr anchor="t" anchorCtr="0">
            <a:spAutoFit/>
          </a:bodyPr>
          <a:lstStyle/>
          <a:p>
            <a:pPr algn="ctr"/>
            <a:endParaRPr lang="zh-CN" altLang="en-US" dirty="0">
              <a:latin typeface="楷体_GB2312" pitchFamily="49" charset="-122"/>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8435"/>
                                        </p:tgtEl>
                                        <p:attrNameLst>
                                          <p:attrName>style.visibility</p:attrName>
                                        </p:attrNameLst>
                                      </p:cBhvr>
                                      <p:to>
                                        <p:strVal val="visible"/>
                                      </p:to>
                                    </p:set>
                                    <p:anim calcmode="lin" valueType="num">
                                      <p:cBhvr additive="base">
                                        <p:cTn id="7" dur="500" fill="hold"/>
                                        <p:tgtEl>
                                          <p:spTgt spid="18435"/>
                                        </p:tgtEl>
                                        <p:attrNameLst>
                                          <p:attrName>ppt_x</p:attrName>
                                        </p:attrNameLst>
                                      </p:cBhvr>
                                      <p:tavLst>
                                        <p:tav tm="0">
                                          <p:val>
                                            <p:strVal val="0-#ppt_w/2"/>
                                          </p:val>
                                        </p:tav>
                                        <p:tav tm="100000">
                                          <p:val>
                                            <p:strVal val="#ppt_x"/>
                                          </p:val>
                                        </p:tav>
                                      </p:tavLst>
                                    </p:anim>
                                    <p:anim calcmode="lin" valueType="num">
                                      <p:cBhvr additive="base">
                                        <p:cTn id="8" dur="500" fill="hold"/>
                                        <p:tgtEl>
                                          <p:spTgt spid="1843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8436"/>
                                        </p:tgtEl>
                                        <p:attrNameLst>
                                          <p:attrName>style.visibility</p:attrName>
                                        </p:attrNameLst>
                                      </p:cBhvr>
                                      <p:to>
                                        <p:strVal val="visible"/>
                                      </p:to>
                                    </p:set>
                                    <p:anim calcmode="lin" valueType="num">
                                      <p:cBhvr>
                                        <p:cTn id="12" dur="2000" fill="hold"/>
                                        <p:tgtEl>
                                          <p:spTgt spid="18436"/>
                                        </p:tgtEl>
                                        <p:attrNameLst>
                                          <p:attrName>ppt_w</p:attrName>
                                        </p:attrNameLst>
                                      </p:cBhvr>
                                      <p:tavLst>
                                        <p:tav tm="0">
                                          <p:val>
                                            <p:fltVal val="0"/>
                                          </p:val>
                                        </p:tav>
                                        <p:tav tm="100000">
                                          <p:val>
                                            <p:strVal val="#ppt_w"/>
                                          </p:val>
                                        </p:tav>
                                      </p:tavLst>
                                    </p:anim>
                                    <p:anim calcmode="lin" valueType="num">
                                      <p:cBhvr>
                                        <p:cTn id="13" dur="2000" fill="hold"/>
                                        <p:tgtEl>
                                          <p:spTgt spid="18436"/>
                                        </p:tgtEl>
                                        <p:attrNameLst>
                                          <p:attrName>ppt_h</p:attrName>
                                        </p:attrNameLst>
                                      </p:cBhvr>
                                      <p:tavLst>
                                        <p:tav tm="0">
                                          <p:val>
                                            <p:fltVal val="0"/>
                                          </p:val>
                                        </p:tav>
                                        <p:tav tm="100000">
                                          <p:val>
                                            <p:strVal val="#ppt_h"/>
                                          </p:val>
                                        </p:tav>
                                      </p:tavLst>
                                    </p:anim>
                                    <p:animEffect transition="in" filter="fade">
                                      <p:cBhvr>
                                        <p:cTn id="14" dur="2000"/>
                                        <p:tgtEl>
                                          <p:spTgt spid="18436"/>
                                        </p:tgtEl>
                                      </p:cBhvr>
                                    </p:animEffect>
                                  </p:childTnLst>
                                </p:cTn>
                              </p:par>
                            </p:childTnLst>
                          </p:cTn>
                        </p:par>
                        <p:par>
                          <p:cTn id="15" fill="hold">
                            <p:stCondLst>
                              <p:cond delay="2500"/>
                            </p:stCondLst>
                            <p:childTnLst>
                              <p:par>
                                <p:cTn id="16" presetID="53" presetClass="entr" presetSubtype="16" fill="hold" grpId="0" nodeType="afterEffect">
                                  <p:stCondLst>
                                    <p:cond delay="0"/>
                                  </p:stCondLst>
                                  <p:childTnLst>
                                    <p:set>
                                      <p:cBhvr>
                                        <p:cTn id="17" dur="1" fill="hold">
                                          <p:stCondLst>
                                            <p:cond delay="0"/>
                                          </p:stCondLst>
                                        </p:cTn>
                                        <p:tgtEl>
                                          <p:spTgt spid="18437"/>
                                        </p:tgtEl>
                                        <p:attrNameLst>
                                          <p:attrName>style.visibility</p:attrName>
                                        </p:attrNameLst>
                                      </p:cBhvr>
                                      <p:to>
                                        <p:strVal val="visible"/>
                                      </p:to>
                                    </p:set>
                                    <p:anim calcmode="lin" valueType="num">
                                      <p:cBhvr>
                                        <p:cTn id="18" dur="2000" fill="hold"/>
                                        <p:tgtEl>
                                          <p:spTgt spid="18437"/>
                                        </p:tgtEl>
                                        <p:attrNameLst>
                                          <p:attrName>ppt_w</p:attrName>
                                        </p:attrNameLst>
                                      </p:cBhvr>
                                      <p:tavLst>
                                        <p:tav tm="0">
                                          <p:val>
                                            <p:fltVal val="0"/>
                                          </p:val>
                                        </p:tav>
                                        <p:tav tm="100000">
                                          <p:val>
                                            <p:strVal val="#ppt_w"/>
                                          </p:val>
                                        </p:tav>
                                      </p:tavLst>
                                    </p:anim>
                                    <p:anim calcmode="lin" valueType="num">
                                      <p:cBhvr>
                                        <p:cTn id="19" dur="2000" fill="hold"/>
                                        <p:tgtEl>
                                          <p:spTgt spid="18437"/>
                                        </p:tgtEl>
                                        <p:attrNameLst>
                                          <p:attrName>ppt_h</p:attrName>
                                        </p:attrNameLst>
                                      </p:cBhvr>
                                      <p:tavLst>
                                        <p:tav tm="0">
                                          <p:val>
                                            <p:fltVal val="0"/>
                                          </p:val>
                                        </p:tav>
                                        <p:tav tm="100000">
                                          <p:val>
                                            <p:strVal val="#ppt_h"/>
                                          </p:val>
                                        </p:tav>
                                      </p:tavLst>
                                    </p:anim>
                                    <p:animEffect transition="in" filter="fade">
                                      <p:cBhvr>
                                        <p:cTn id="20" dur="2000"/>
                                        <p:tgtEl>
                                          <p:spTgt spid="18437"/>
                                        </p:tgtEl>
                                      </p:cBhvr>
                                    </p:animEffect>
                                  </p:childTnLst>
                                </p:cTn>
                              </p:par>
                            </p:childTnLst>
                          </p:cTn>
                        </p:par>
                        <p:par>
                          <p:cTn id="21" fill="hold">
                            <p:stCondLst>
                              <p:cond delay="4500"/>
                            </p:stCondLst>
                            <p:childTnLst>
                              <p:par>
                                <p:cTn id="22" presetID="53" presetClass="entr" presetSubtype="16" fill="hold" grpId="0" nodeType="afterEffect">
                                  <p:stCondLst>
                                    <p:cond delay="0"/>
                                  </p:stCondLst>
                                  <p:childTnLst>
                                    <p:set>
                                      <p:cBhvr>
                                        <p:cTn id="23" dur="1" fill="hold">
                                          <p:stCondLst>
                                            <p:cond delay="0"/>
                                          </p:stCondLst>
                                        </p:cTn>
                                        <p:tgtEl>
                                          <p:spTgt spid="18438"/>
                                        </p:tgtEl>
                                        <p:attrNameLst>
                                          <p:attrName>style.visibility</p:attrName>
                                        </p:attrNameLst>
                                      </p:cBhvr>
                                      <p:to>
                                        <p:strVal val="visible"/>
                                      </p:to>
                                    </p:set>
                                    <p:anim calcmode="lin" valueType="num">
                                      <p:cBhvr>
                                        <p:cTn id="24" dur="2000" fill="hold"/>
                                        <p:tgtEl>
                                          <p:spTgt spid="18438"/>
                                        </p:tgtEl>
                                        <p:attrNameLst>
                                          <p:attrName>ppt_w</p:attrName>
                                        </p:attrNameLst>
                                      </p:cBhvr>
                                      <p:tavLst>
                                        <p:tav tm="0">
                                          <p:val>
                                            <p:fltVal val="0"/>
                                          </p:val>
                                        </p:tav>
                                        <p:tav tm="100000">
                                          <p:val>
                                            <p:strVal val="#ppt_w"/>
                                          </p:val>
                                        </p:tav>
                                      </p:tavLst>
                                    </p:anim>
                                    <p:anim calcmode="lin" valueType="num">
                                      <p:cBhvr>
                                        <p:cTn id="25" dur="2000" fill="hold"/>
                                        <p:tgtEl>
                                          <p:spTgt spid="18438"/>
                                        </p:tgtEl>
                                        <p:attrNameLst>
                                          <p:attrName>ppt_h</p:attrName>
                                        </p:attrNameLst>
                                      </p:cBhvr>
                                      <p:tavLst>
                                        <p:tav tm="0">
                                          <p:val>
                                            <p:fltVal val="0"/>
                                          </p:val>
                                        </p:tav>
                                        <p:tav tm="100000">
                                          <p:val>
                                            <p:strVal val="#ppt_h"/>
                                          </p:val>
                                        </p:tav>
                                      </p:tavLst>
                                    </p:anim>
                                    <p:animEffect transition="in" filter="fade">
                                      <p:cBhvr>
                                        <p:cTn id="26" dur="20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p:bldP spid="18436" grpId="0"/>
      <p:bldP spid="18437" grpId="0"/>
      <p:bldP spid="1843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3"/>
          <p:cNvSpPr>
            <a:spLocks noChangeArrowheads="1"/>
          </p:cNvSpPr>
          <p:nvPr/>
        </p:nvSpPr>
        <p:spPr bwMode="auto">
          <a:xfrm>
            <a:off x="898525" y="1268413"/>
            <a:ext cx="7561263" cy="3382963"/>
          </a:xfrm>
          <a:prstGeom prst="rect">
            <a:avLst/>
          </a:prstGeom>
          <a:noFill/>
          <a:ln w="9525">
            <a:noFill/>
            <a:miter lim="800000"/>
          </a:ln>
          <a:effectLst>
            <a:outerShdw dist="35921" dir="2700000" algn="ctr" rotWithShape="0">
              <a:schemeClr val="tx1"/>
            </a:outerShdw>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a:ln>
                  <a:noFill/>
                </a:ln>
                <a:solidFill>
                  <a:srgbClr val="FFFF00"/>
                </a:solidFill>
                <a:effectLst/>
                <a:uLnTx/>
                <a:uFillTx/>
                <a:latin typeface="黑体" panose="02010609060101010101" pitchFamily="49" charset="-122"/>
                <a:ea typeface="黑体" panose="02010609060101010101" pitchFamily="49" charset="-122"/>
                <a:cs typeface="+mn-cs"/>
              </a:rPr>
              <a:t>目的要求：</a:t>
            </a:r>
            <a:r>
              <a:rPr kumimoji="0" lang="zh-CN" altLang="en-US" sz="2400" b="0"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了解国际战略格局的内涵、类型和历史演变</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　　　　　过程，把握当今国际战略格局的现状、特点</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　　　　　和发展趋势，增强维护国家安全的责任感和</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　　　　　使命感。</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a:ln>
                  <a:noFill/>
                </a:ln>
                <a:solidFill>
                  <a:srgbClr val="FFFF00"/>
                </a:solidFill>
                <a:effectLst/>
                <a:uLnTx/>
                <a:uFillTx/>
                <a:latin typeface="黑体" panose="02010609060101010101" pitchFamily="49" charset="-122"/>
                <a:ea typeface="黑体" panose="02010609060101010101" pitchFamily="49" charset="-122"/>
                <a:cs typeface="+mn-cs"/>
              </a:rPr>
              <a:t>主要内容：</a:t>
            </a:r>
            <a:r>
              <a:rPr kumimoji="0" lang="zh-CN" altLang="en-US" sz="2400" b="0"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一、国际战略格局的内涵和类型</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	    二、国际战略格局的历史演变</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	    </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a:ln>
                  <a:noFill/>
                </a:ln>
                <a:solidFill>
                  <a:srgbClr val="FFFF00"/>
                </a:solidFill>
                <a:effectLst/>
                <a:uLnTx/>
                <a:uFillTx/>
                <a:latin typeface="黑体" panose="02010609060101010101" pitchFamily="49" charset="-122"/>
                <a:ea typeface="黑体" panose="02010609060101010101" pitchFamily="49" charset="-122"/>
                <a:cs typeface="+mn-cs"/>
              </a:rPr>
              <a:t>教学重点：</a:t>
            </a:r>
            <a:r>
              <a:rPr kumimoji="0" lang="zh-CN" altLang="en-US" sz="2400" b="0"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国际战略格局的现状、特点和发展趋势</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a:ln>
                  <a:noFill/>
                </a:ln>
                <a:solidFill>
                  <a:srgbClr val="FFFF00"/>
                </a:solidFill>
                <a:effectLst/>
                <a:uLnTx/>
                <a:uFillTx/>
                <a:latin typeface="黑体" panose="02010609060101010101" pitchFamily="49" charset="-122"/>
                <a:ea typeface="黑体" panose="02010609060101010101" pitchFamily="49" charset="-122"/>
                <a:cs typeface="+mn-cs"/>
              </a:rPr>
              <a:t>教学时间：</a:t>
            </a:r>
            <a:r>
              <a:rPr kumimoji="0" lang="zh-CN" altLang="en-US" sz="2400" b="0"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2课时</a:t>
            </a:r>
            <a:endParaRPr kumimoji="0" lang="zh-CN" altLang="en-US" sz="2400" b="0" i="0" u="none" strike="noStrike" kern="1200" cap="none" spc="0" normalizeH="0" baseline="0" noProof="0">
              <a:ln>
                <a:noFill/>
              </a:ln>
              <a:solidFill>
                <a:schemeClr val="tx1"/>
              </a:solidFill>
              <a:effectLst/>
              <a:uLnTx/>
              <a:uFillTx/>
              <a:latin typeface="方正美黑简体" pitchFamily="2" charset="-122"/>
              <a:ea typeface="黑体" panose="02010609060101010101" pitchFamily="49" charset="-122"/>
              <a:cs typeface="+mn-cs"/>
            </a:endParaRPr>
          </a:p>
        </p:txBody>
      </p:sp>
      <p:sp>
        <p:nvSpPr>
          <p:cNvPr id="10242" name="Text Box 10"/>
          <p:cNvSpPr txBox="1"/>
          <p:nvPr/>
        </p:nvSpPr>
        <p:spPr>
          <a:xfrm>
            <a:off x="5435600" y="0"/>
            <a:ext cx="3708400" cy="519113"/>
          </a:xfrm>
          <a:prstGeom prst="rect">
            <a:avLst/>
          </a:prstGeom>
          <a:gradFill rotWithShape="1">
            <a:gsLst>
              <a:gs pos="0">
                <a:srgbClr val="006666"/>
              </a:gs>
              <a:gs pos="100000">
                <a:srgbClr val="004141"/>
              </a:gs>
            </a:gsLst>
            <a:lin ang="0" scaled="1"/>
            <a:tileRect/>
          </a:gradFill>
          <a:ln w="9525">
            <a:noFill/>
          </a:ln>
        </p:spPr>
        <p:txBody>
          <a:bodyPr anchor="t" anchorCtr="0">
            <a:spAutoFit/>
          </a:bodyPr>
          <a:lstStyle/>
          <a:p>
            <a:pPr algn="ctr"/>
            <a:endParaRPr lang="zh-CN" altLang="en-US" dirty="0">
              <a:latin typeface="楷体_GB2312" pitchFamily="49" charset="-122"/>
              <a:ea typeface="楷体_GB2312" pitchFamily="49" charset="-122"/>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p:nvPr/>
        </p:nvSpPr>
        <p:spPr>
          <a:xfrm>
            <a:off x="1187450" y="1052513"/>
            <a:ext cx="5754688" cy="579437"/>
          </a:xfrm>
          <a:prstGeom prst="rect">
            <a:avLst/>
          </a:prstGeom>
          <a:noFill/>
          <a:ln w="9525">
            <a:noFill/>
          </a:ln>
        </p:spPr>
        <p:txBody>
          <a:bodyPr lIns="90000" tIns="46800" rIns="90000" bIns="46800" anchor="t" anchorCtr="0">
            <a:spAutoFit/>
          </a:bodyPr>
          <a:lstStyle/>
          <a:p>
            <a:r>
              <a:rPr lang="en-US" altLang="zh-CN" sz="3200" dirty="0">
                <a:solidFill>
                  <a:srgbClr val="FFFF00"/>
                </a:solidFill>
                <a:latin typeface="黑体" panose="02010609060101010101" pitchFamily="49" charset="-122"/>
                <a:ea typeface="黑体" panose="02010609060101010101" pitchFamily="49" charset="-122"/>
              </a:rPr>
              <a:t>3</a:t>
            </a:r>
            <a:r>
              <a:rPr lang="zh-CN" altLang="en-US" sz="3200" dirty="0">
                <a:solidFill>
                  <a:srgbClr val="FFFF00"/>
                </a:solidFill>
                <a:latin typeface="黑体" panose="02010609060101010101" pitchFamily="49" charset="-122"/>
                <a:ea typeface="黑体" panose="02010609060101010101" pitchFamily="49" charset="-122"/>
              </a:rPr>
              <a:t>、国际格局中的国际秩序 </a:t>
            </a:r>
          </a:p>
        </p:txBody>
      </p:sp>
      <p:pic>
        <p:nvPicPr>
          <p:cNvPr id="19459" name="Picture 5" descr="瑞士日内瓦世界贸易组织总部"/>
          <p:cNvPicPr>
            <a:picLocks noChangeAspect="1"/>
          </p:cNvPicPr>
          <p:nvPr/>
        </p:nvPicPr>
        <p:blipFill>
          <a:blip r:embed="rId2"/>
          <a:stretch>
            <a:fillRect/>
          </a:stretch>
        </p:blipFill>
        <p:spPr>
          <a:xfrm>
            <a:off x="615950" y="3852863"/>
            <a:ext cx="2919413" cy="2187575"/>
          </a:xfrm>
          <a:prstGeom prst="rect">
            <a:avLst/>
          </a:prstGeom>
          <a:noFill/>
          <a:ln w="9525">
            <a:noFill/>
          </a:ln>
        </p:spPr>
      </p:pic>
      <p:pic>
        <p:nvPicPr>
          <p:cNvPr id="19460" name="Picture 6" descr="世界银行"/>
          <p:cNvPicPr>
            <a:picLocks noChangeAspect="1"/>
          </p:cNvPicPr>
          <p:nvPr/>
        </p:nvPicPr>
        <p:blipFill>
          <a:blip r:embed="rId3"/>
          <a:stretch>
            <a:fillRect/>
          </a:stretch>
        </p:blipFill>
        <p:spPr>
          <a:xfrm>
            <a:off x="3230563" y="3865563"/>
            <a:ext cx="2921000" cy="2174875"/>
          </a:xfrm>
          <a:prstGeom prst="rect">
            <a:avLst/>
          </a:prstGeom>
          <a:noFill/>
          <a:ln w="9525">
            <a:noFill/>
          </a:ln>
        </p:spPr>
      </p:pic>
      <p:pic>
        <p:nvPicPr>
          <p:cNvPr id="19461" name="Picture 8" descr="国际货币基金组织"/>
          <p:cNvPicPr>
            <a:picLocks noChangeAspect="1"/>
          </p:cNvPicPr>
          <p:nvPr/>
        </p:nvPicPr>
        <p:blipFill>
          <a:blip r:embed="rId4"/>
          <a:stretch>
            <a:fillRect/>
          </a:stretch>
        </p:blipFill>
        <p:spPr>
          <a:xfrm>
            <a:off x="5870575" y="3852863"/>
            <a:ext cx="2919413" cy="2187575"/>
          </a:xfrm>
          <a:prstGeom prst="rect">
            <a:avLst/>
          </a:prstGeom>
          <a:noFill/>
          <a:ln w="9525">
            <a:noFill/>
          </a:ln>
        </p:spPr>
      </p:pic>
      <p:sp>
        <p:nvSpPr>
          <p:cNvPr id="19462" name="Rectangle 9"/>
          <p:cNvSpPr/>
          <p:nvPr/>
        </p:nvSpPr>
        <p:spPr>
          <a:xfrm>
            <a:off x="6227763" y="5661025"/>
            <a:ext cx="2135187" cy="366713"/>
          </a:xfrm>
          <a:prstGeom prst="rect">
            <a:avLst/>
          </a:prstGeom>
          <a:noFill/>
          <a:ln w="9525">
            <a:noFill/>
          </a:ln>
        </p:spPr>
        <p:txBody>
          <a:bodyPr lIns="90000" tIns="46800" rIns="90000" bIns="46800" anchor="t" anchorCtr="0">
            <a:spAutoFit/>
          </a:bodyPr>
          <a:lstStyle/>
          <a:p>
            <a:r>
              <a:rPr lang="zh-CN" altLang="en-US" sz="1800" b="1" dirty="0">
                <a:latin typeface="黑体" panose="02010609060101010101" pitchFamily="49" charset="-122"/>
                <a:ea typeface="黑体" panose="02010609060101010101" pitchFamily="49" charset="-122"/>
              </a:rPr>
              <a:t>国际货币基金组织</a:t>
            </a:r>
          </a:p>
        </p:txBody>
      </p:sp>
      <p:sp>
        <p:nvSpPr>
          <p:cNvPr id="19463" name="Rectangle 12"/>
          <p:cNvSpPr/>
          <p:nvPr/>
        </p:nvSpPr>
        <p:spPr>
          <a:xfrm>
            <a:off x="4059238" y="5661025"/>
            <a:ext cx="1212850" cy="366713"/>
          </a:xfrm>
          <a:prstGeom prst="rect">
            <a:avLst/>
          </a:prstGeom>
          <a:noFill/>
          <a:ln w="9525">
            <a:noFill/>
          </a:ln>
        </p:spPr>
        <p:txBody>
          <a:bodyPr lIns="90000" tIns="46800" rIns="90000" bIns="46800" anchor="t" anchorCtr="0">
            <a:spAutoFit/>
          </a:bodyPr>
          <a:lstStyle/>
          <a:p>
            <a:r>
              <a:rPr lang="zh-CN" altLang="en-US" sz="1800" b="1" dirty="0">
                <a:latin typeface="黑体" panose="02010609060101010101" pitchFamily="49" charset="-122"/>
                <a:ea typeface="黑体" panose="02010609060101010101" pitchFamily="49" charset="-122"/>
              </a:rPr>
              <a:t>世界银行</a:t>
            </a:r>
          </a:p>
        </p:txBody>
      </p:sp>
      <p:sp>
        <p:nvSpPr>
          <p:cNvPr id="19464" name="Rectangle 13"/>
          <p:cNvSpPr/>
          <p:nvPr/>
        </p:nvSpPr>
        <p:spPr>
          <a:xfrm>
            <a:off x="971550" y="5661025"/>
            <a:ext cx="2057400" cy="366713"/>
          </a:xfrm>
          <a:prstGeom prst="rect">
            <a:avLst/>
          </a:prstGeom>
          <a:noFill/>
          <a:ln w="9525">
            <a:noFill/>
          </a:ln>
        </p:spPr>
        <p:txBody>
          <a:bodyPr lIns="90000" tIns="46800" rIns="90000" bIns="46800" anchor="t" anchorCtr="0">
            <a:spAutoFit/>
          </a:bodyPr>
          <a:lstStyle/>
          <a:p>
            <a:r>
              <a:rPr lang="zh-CN" altLang="en-US" sz="1800" b="1" dirty="0">
                <a:latin typeface="黑体" panose="02010609060101010101" pitchFamily="49" charset="-122"/>
                <a:ea typeface="黑体" panose="02010609060101010101" pitchFamily="49" charset="-122"/>
              </a:rPr>
              <a:t>关税及贸易总协定</a:t>
            </a:r>
          </a:p>
        </p:txBody>
      </p:sp>
      <p:sp>
        <p:nvSpPr>
          <p:cNvPr id="19465" name="Rectangle 30"/>
          <p:cNvSpPr>
            <a:spLocks noChangeArrowheads="1"/>
          </p:cNvSpPr>
          <p:nvPr/>
        </p:nvSpPr>
        <p:spPr bwMode="auto">
          <a:xfrm>
            <a:off x="250825" y="1795463"/>
            <a:ext cx="8785225" cy="2041525"/>
          </a:xfrm>
          <a:prstGeom prst="rect">
            <a:avLst/>
          </a:prstGeom>
          <a:noFill/>
          <a:ln w="9525">
            <a:noFill/>
            <a:miter lim="800000"/>
          </a:ln>
          <a:effectLst>
            <a:outerShdw dist="35921" dir="2700000" algn="ctr" rotWithShape="0">
              <a:schemeClr val="tx1"/>
            </a:outerShdw>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3200" b="0" i="0" u="none" strike="noStrike" kern="1200" cap="none" spc="0" normalizeH="0" baseline="0" noProof="0">
                <a:ln>
                  <a:noFill/>
                </a:ln>
                <a:solidFill>
                  <a:schemeClr val="bg1"/>
                </a:solidFill>
                <a:effectLst/>
                <a:uLnTx/>
                <a:uFillTx/>
                <a:latin typeface="方正美黑简体" pitchFamily="2" charset="-122"/>
                <a:ea typeface="方正美黑简体" pitchFamily="2" charset="-122"/>
                <a:cs typeface="+mn-cs"/>
              </a:rPr>
              <a:t>       </a:t>
            </a:r>
            <a:r>
              <a:rPr kumimoji="0" lang="zh-CN" altLang="en-US" sz="3200" b="0" i="0" u="none" strike="noStrike" kern="1200" cap="none" spc="0" normalizeH="0" baseline="0" noProof="0">
                <a:ln>
                  <a:noFill/>
                </a:ln>
                <a:solidFill>
                  <a:schemeClr val="bg1"/>
                </a:solidFill>
                <a:effectLst/>
                <a:uLnTx/>
                <a:uFillTx/>
                <a:latin typeface="方正美黑简体" pitchFamily="2" charset="-122"/>
                <a:ea typeface="方正美黑简体" pitchFamily="2" charset="-122"/>
                <a:cs typeface="+mn-cs"/>
              </a:rPr>
              <a:t>美国凭借其超一流的实力，构架了以美元为中心的布雷顿森林体系，由世界银行、关贸总协定及国际货币基金组织构成，从而形成了战后国际经济秩序。 </a:t>
            </a:r>
          </a:p>
        </p:txBody>
      </p:sp>
      <p:sp>
        <p:nvSpPr>
          <p:cNvPr id="18441" name="Rectangle 8"/>
          <p:cNvSpPr>
            <a:spLocks noChangeArrowheads="1"/>
          </p:cNvSpPr>
          <p:nvPr/>
        </p:nvSpPr>
        <p:spPr bwMode="auto">
          <a:xfrm>
            <a:off x="466725" y="6165850"/>
            <a:ext cx="3889375" cy="396875"/>
          </a:xfrm>
          <a:prstGeom prst="rect">
            <a:avLst/>
          </a:prstGeom>
          <a:noFill/>
          <a:ln w="9525">
            <a:noFill/>
            <a:miter lim="800000"/>
          </a:ln>
          <a:effectLst>
            <a:outerShdw dist="35921" dir="2700000" algn="ctr" rotWithShape="0">
              <a:schemeClr val="tx1"/>
            </a:outerShdw>
          </a:effectLst>
        </p:spPr>
        <p:txBody>
          <a:bodyPr lIns="90000" tIns="46800" rIns="90000" bIns="4680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一、国际战略格局的内涵和类型</a:t>
            </a:r>
          </a:p>
        </p:txBody>
      </p:sp>
      <p:sp>
        <p:nvSpPr>
          <p:cNvPr id="31754" name="Text Box 10"/>
          <p:cNvSpPr txBox="1"/>
          <p:nvPr/>
        </p:nvSpPr>
        <p:spPr>
          <a:xfrm>
            <a:off x="5435600" y="0"/>
            <a:ext cx="3708400" cy="519113"/>
          </a:xfrm>
          <a:prstGeom prst="rect">
            <a:avLst/>
          </a:prstGeom>
          <a:gradFill rotWithShape="1">
            <a:gsLst>
              <a:gs pos="0">
                <a:srgbClr val="006666"/>
              </a:gs>
              <a:gs pos="100000">
                <a:srgbClr val="004141"/>
              </a:gs>
            </a:gsLst>
            <a:lin ang="0" scaled="1"/>
            <a:tileRect/>
          </a:gradFill>
          <a:ln w="9525">
            <a:noFill/>
          </a:ln>
        </p:spPr>
        <p:txBody>
          <a:bodyPr anchor="t" anchorCtr="0">
            <a:spAutoFit/>
          </a:bodyPr>
          <a:lstStyle/>
          <a:p>
            <a:pPr algn="ctr"/>
            <a:endParaRPr lang="zh-CN" altLang="en-US" dirty="0">
              <a:latin typeface="楷体_GB2312" pitchFamily="49" charset="-122"/>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465"/>
                                        </p:tgtEl>
                                        <p:attrNameLst>
                                          <p:attrName>style.visibility</p:attrName>
                                        </p:attrNameLst>
                                      </p:cBhvr>
                                      <p:to>
                                        <p:strVal val="visible"/>
                                      </p:to>
                                    </p:set>
                                    <p:animEffect transition="in" filter="wipe(left)">
                                      <p:cBhvr>
                                        <p:cTn id="7" dur="1000"/>
                                        <p:tgtEl>
                                          <p:spTgt spid="19465"/>
                                        </p:tgtEl>
                                      </p:cBhvr>
                                    </p:animEffect>
                                  </p:childTnLst>
                                </p:cTn>
                              </p:par>
                            </p:childTnLst>
                          </p:cTn>
                        </p:par>
                        <p:par>
                          <p:cTn id="8" fill="hold">
                            <p:stCondLst>
                              <p:cond delay="1000"/>
                            </p:stCondLst>
                            <p:childTnLst>
                              <p:par>
                                <p:cTn id="9" presetID="50" presetClass="entr" presetSubtype="0" decel="100000" fill="hold" nodeType="afterEffect">
                                  <p:stCondLst>
                                    <p:cond delay="0"/>
                                  </p:stCondLst>
                                  <p:childTnLst>
                                    <p:set>
                                      <p:cBhvr>
                                        <p:cTn id="10" dur="1" fill="hold">
                                          <p:stCondLst>
                                            <p:cond delay="0"/>
                                          </p:stCondLst>
                                        </p:cTn>
                                        <p:tgtEl>
                                          <p:spTgt spid="19460"/>
                                        </p:tgtEl>
                                        <p:attrNameLst>
                                          <p:attrName>style.visibility</p:attrName>
                                        </p:attrNameLst>
                                      </p:cBhvr>
                                      <p:to>
                                        <p:strVal val="visible"/>
                                      </p:to>
                                    </p:set>
                                    <p:anim calcmode="lin" valueType="num">
                                      <p:cBhvr>
                                        <p:cTn id="11" dur="1000" fill="hold"/>
                                        <p:tgtEl>
                                          <p:spTgt spid="19460"/>
                                        </p:tgtEl>
                                        <p:attrNameLst>
                                          <p:attrName>ppt_w</p:attrName>
                                        </p:attrNameLst>
                                      </p:cBhvr>
                                      <p:tavLst>
                                        <p:tav tm="0">
                                          <p:val>
                                            <p:strVal val="#ppt_w+.3"/>
                                          </p:val>
                                        </p:tav>
                                        <p:tav tm="100000">
                                          <p:val>
                                            <p:strVal val="#ppt_w"/>
                                          </p:val>
                                        </p:tav>
                                      </p:tavLst>
                                    </p:anim>
                                    <p:anim calcmode="lin" valueType="num">
                                      <p:cBhvr>
                                        <p:cTn id="12" dur="1000" fill="hold"/>
                                        <p:tgtEl>
                                          <p:spTgt spid="19460"/>
                                        </p:tgtEl>
                                        <p:attrNameLst>
                                          <p:attrName>ppt_h</p:attrName>
                                        </p:attrNameLst>
                                      </p:cBhvr>
                                      <p:tavLst>
                                        <p:tav tm="0">
                                          <p:val>
                                            <p:strVal val="#ppt_h"/>
                                          </p:val>
                                        </p:tav>
                                        <p:tav tm="100000">
                                          <p:val>
                                            <p:strVal val="#ppt_h"/>
                                          </p:val>
                                        </p:tav>
                                      </p:tavLst>
                                    </p:anim>
                                    <p:animEffect transition="in" filter="fade">
                                      <p:cBhvr>
                                        <p:cTn id="13" dur="1000"/>
                                        <p:tgtEl>
                                          <p:spTgt spid="19460"/>
                                        </p:tgtEl>
                                      </p:cBhvr>
                                    </p:animEffect>
                                  </p:childTnLst>
                                </p:cTn>
                              </p:par>
                              <p:par>
                                <p:cTn id="14" presetID="50" presetClass="entr" presetSubtype="0" decel="100000" fill="hold" grpId="0" nodeType="withEffect">
                                  <p:stCondLst>
                                    <p:cond delay="0"/>
                                  </p:stCondLst>
                                  <p:childTnLst>
                                    <p:set>
                                      <p:cBhvr>
                                        <p:cTn id="15" dur="1" fill="hold">
                                          <p:stCondLst>
                                            <p:cond delay="0"/>
                                          </p:stCondLst>
                                        </p:cTn>
                                        <p:tgtEl>
                                          <p:spTgt spid="19463"/>
                                        </p:tgtEl>
                                        <p:attrNameLst>
                                          <p:attrName>style.visibility</p:attrName>
                                        </p:attrNameLst>
                                      </p:cBhvr>
                                      <p:to>
                                        <p:strVal val="visible"/>
                                      </p:to>
                                    </p:set>
                                    <p:anim calcmode="lin" valueType="num">
                                      <p:cBhvr>
                                        <p:cTn id="16" dur="1000" fill="hold"/>
                                        <p:tgtEl>
                                          <p:spTgt spid="19463"/>
                                        </p:tgtEl>
                                        <p:attrNameLst>
                                          <p:attrName>ppt_w</p:attrName>
                                        </p:attrNameLst>
                                      </p:cBhvr>
                                      <p:tavLst>
                                        <p:tav tm="0">
                                          <p:val>
                                            <p:strVal val="#ppt_w+.3"/>
                                          </p:val>
                                        </p:tav>
                                        <p:tav tm="100000">
                                          <p:val>
                                            <p:strVal val="#ppt_w"/>
                                          </p:val>
                                        </p:tav>
                                      </p:tavLst>
                                    </p:anim>
                                    <p:anim calcmode="lin" valueType="num">
                                      <p:cBhvr>
                                        <p:cTn id="17" dur="1000" fill="hold"/>
                                        <p:tgtEl>
                                          <p:spTgt spid="19463"/>
                                        </p:tgtEl>
                                        <p:attrNameLst>
                                          <p:attrName>ppt_h</p:attrName>
                                        </p:attrNameLst>
                                      </p:cBhvr>
                                      <p:tavLst>
                                        <p:tav tm="0">
                                          <p:val>
                                            <p:strVal val="#ppt_h"/>
                                          </p:val>
                                        </p:tav>
                                        <p:tav tm="100000">
                                          <p:val>
                                            <p:strVal val="#ppt_h"/>
                                          </p:val>
                                        </p:tav>
                                      </p:tavLst>
                                    </p:anim>
                                    <p:animEffect transition="in" filter="fade">
                                      <p:cBhvr>
                                        <p:cTn id="18" dur="1000"/>
                                        <p:tgtEl>
                                          <p:spTgt spid="19463"/>
                                        </p:tgtEl>
                                      </p:cBhvr>
                                    </p:animEffect>
                                  </p:childTnLst>
                                </p:cTn>
                              </p:par>
                            </p:childTnLst>
                          </p:cTn>
                        </p:par>
                        <p:par>
                          <p:cTn id="19" fill="hold">
                            <p:stCondLst>
                              <p:cond delay="2000"/>
                            </p:stCondLst>
                            <p:childTnLst>
                              <p:par>
                                <p:cTn id="20" presetID="50" presetClass="entr" presetSubtype="0" decel="100000" fill="hold" nodeType="afterEffect">
                                  <p:stCondLst>
                                    <p:cond delay="0"/>
                                  </p:stCondLst>
                                  <p:childTnLst>
                                    <p:set>
                                      <p:cBhvr>
                                        <p:cTn id="21" dur="1" fill="hold">
                                          <p:stCondLst>
                                            <p:cond delay="0"/>
                                          </p:stCondLst>
                                        </p:cTn>
                                        <p:tgtEl>
                                          <p:spTgt spid="19459"/>
                                        </p:tgtEl>
                                        <p:attrNameLst>
                                          <p:attrName>style.visibility</p:attrName>
                                        </p:attrNameLst>
                                      </p:cBhvr>
                                      <p:to>
                                        <p:strVal val="visible"/>
                                      </p:to>
                                    </p:set>
                                    <p:anim calcmode="lin" valueType="num">
                                      <p:cBhvr>
                                        <p:cTn id="22" dur="1000" fill="hold"/>
                                        <p:tgtEl>
                                          <p:spTgt spid="19459"/>
                                        </p:tgtEl>
                                        <p:attrNameLst>
                                          <p:attrName>ppt_w</p:attrName>
                                        </p:attrNameLst>
                                      </p:cBhvr>
                                      <p:tavLst>
                                        <p:tav tm="0">
                                          <p:val>
                                            <p:strVal val="#ppt_w+.3"/>
                                          </p:val>
                                        </p:tav>
                                        <p:tav tm="100000">
                                          <p:val>
                                            <p:strVal val="#ppt_w"/>
                                          </p:val>
                                        </p:tav>
                                      </p:tavLst>
                                    </p:anim>
                                    <p:anim calcmode="lin" valueType="num">
                                      <p:cBhvr>
                                        <p:cTn id="23" dur="1000" fill="hold"/>
                                        <p:tgtEl>
                                          <p:spTgt spid="19459"/>
                                        </p:tgtEl>
                                        <p:attrNameLst>
                                          <p:attrName>ppt_h</p:attrName>
                                        </p:attrNameLst>
                                      </p:cBhvr>
                                      <p:tavLst>
                                        <p:tav tm="0">
                                          <p:val>
                                            <p:strVal val="#ppt_h"/>
                                          </p:val>
                                        </p:tav>
                                        <p:tav tm="100000">
                                          <p:val>
                                            <p:strVal val="#ppt_h"/>
                                          </p:val>
                                        </p:tav>
                                      </p:tavLst>
                                    </p:anim>
                                    <p:animEffect transition="in" filter="fade">
                                      <p:cBhvr>
                                        <p:cTn id="24" dur="1000"/>
                                        <p:tgtEl>
                                          <p:spTgt spid="19459"/>
                                        </p:tgtEl>
                                      </p:cBhvr>
                                    </p:animEffect>
                                  </p:childTnLst>
                                </p:cTn>
                              </p:par>
                              <p:par>
                                <p:cTn id="25" presetID="50" presetClass="entr" presetSubtype="0" decel="100000" fill="hold" grpId="0" nodeType="withEffect">
                                  <p:stCondLst>
                                    <p:cond delay="0"/>
                                  </p:stCondLst>
                                  <p:childTnLst>
                                    <p:set>
                                      <p:cBhvr>
                                        <p:cTn id="26" dur="1" fill="hold">
                                          <p:stCondLst>
                                            <p:cond delay="0"/>
                                          </p:stCondLst>
                                        </p:cTn>
                                        <p:tgtEl>
                                          <p:spTgt spid="19464"/>
                                        </p:tgtEl>
                                        <p:attrNameLst>
                                          <p:attrName>style.visibility</p:attrName>
                                        </p:attrNameLst>
                                      </p:cBhvr>
                                      <p:to>
                                        <p:strVal val="visible"/>
                                      </p:to>
                                    </p:set>
                                    <p:anim calcmode="lin" valueType="num">
                                      <p:cBhvr>
                                        <p:cTn id="27" dur="1000" fill="hold"/>
                                        <p:tgtEl>
                                          <p:spTgt spid="19464"/>
                                        </p:tgtEl>
                                        <p:attrNameLst>
                                          <p:attrName>ppt_w</p:attrName>
                                        </p:attrNameLst>
                                      </p:cBhvr>
                                      <p:tavLst>
                                        <p:tav tm="0">
                                          <p:val>
                                            <p:strVal val="#ppt_w+.3"/>
                                          </p:val>
                                        </p:tav>
                                        <p:tav tm="100000">
                                          <p:val>
                                            <p:strVal val="#ppt_w"/>
                                          </p:val>
                                        </p:tav>
                                      </p:tavLst>
                                    </p:anim>
                                    <p:anim calcmode="lin" valueType="num">
                                      <p:cBhvr>
                                        <p:cTn id="28" dur="1000" fill="hold"/>
                                        <p:tgtEl>
                                          <p:spTgt spid="19464"/>
                                        </p:tgtEl>
                                        <p:attrNameLst>
                                          <p:attrName>ppt_h</p:attrName>
                                        </p:attrNameLst>
                                      </p:cBhvr>
                                      <p:tavLst>
                                        <p:tav tm="0">
                                          <p:val>
                                            <p:strVal val="#ppt_h"/>
                                          </p:val>
                                        </p:tav>
                                        <p:tav tm="100000">
                                          <p:val>
                                            <p:strVal val="#ppt_h"/>
                                          </p:val>
                                        </p:tav>
                                      </p:tavLst>
                                    </p:anim>
                                    <p:animEffect transition="in" filter="fade">
                                      <p:cBhvr>
                                        <p:cTn id="29" dur="1000"/>
                                        <p:tgtEl>
                                          <p:spTgt spid="19464"/>
                                        </p:tgtEl>
                                      </p:cBhvr>
                                    </p:animEffect>
                                  </p:childTnLst>
                                </p:cTn>
                              </p:par>
                            </p:childTnLst>
                          </p:cTn>
                        </p:par>
                        <p:par>
                          <p:cTn id="30" fill="hold">
                            <p:stCondLst>
                              <p:cond delay="3000"/>
                            </p:stCondLst>
                            <p:childTnLst>
                              <p:par>
                                <p:cTn id="31" presetID="50" presetClass="entr" presetSubtype="0" decel="100000" fill="hold" nodeType="afterEffect">
                                  <p:stCondLst>
                                    <p:cond delay="0"/>
                                  </p:stCondLst>
                                  <p:childTnLst>
                                    <p:set>
                                      <p:cBhvr>
                                        <p:cTn id="32" dur="1" fill="hold">
                                          <p:stCondLst>
                                            <p:cond delay="0"/>
                                          </p:stCondLst>
                                        </p:cTn>
                                        <p:tgtEl>
                                          <p:spTgt spid="19461"/>
                                        </p:tgtEl>
                                        <p:attrNameLst>
                                          <p:attrName>style.visibility</p:attrName>
                                        </p:attrNameLst>
                                      </p:cBhvr>
                                      <p:to>
                                        <p:strVal val="visible"/>
                                      </p:to>
                                    </p:set>
                                    <p:anim calcmode="lin" valueType="num">
                                      <p:cBhvr>
                                        <p:cTn id="33" dur="1000" fill="hold"/>
                                        <p:tgtEl>
                                          <p:spTgt spid="19461"/>
                                        </p:tgtEl>
                                        <p:attrNameLst>
                                          <p:attrName>ppt_w</p:attrName>
                                        </p:attrNameLst>
                                      </p:cBhvr>
                                      <p:tavLst>
                                        <p:tav tm="0">
                                          <p:val>
                                            <p:strVal val="#ppt_w+.3"/>
                                          </p:val>
                                        </p:tav>
                                        <p:tav tm="100000">
                                          <p:val>
                                            <p:strVal val="#ppt_w"/>
                                          </p:val>
                                        </p:tav>
                                      </p:tavLst>
                                    </p:anim>
                                    <p:anim calcmode="lin" valueType="num">
                                      <p:cBhvr>
                                        <p:cTn id="34" dur="1000" fill="hold"/>
                                        <p:tgtEl>
                                          <p:spTgt spid="19461"/>
                                        </p:tgtEl>
                                        <p:attrNameLst>
                                          <p:attrName>ppt_h</p:attrName>
                                        </p:attrNameLst>
                                      </p:cBhvr>
                                      <p:tavLst>
                                        <p:tav tm="0">
                                          <p:val>
                                            <p:strVal val="#ppt_h"/>
                                          </p:val>
                                        </p:tav>
                                        <p:tav tm="100000">
                                          <p:val>
                                            <p:strVal val="#ppt_h"/>
                                          </p:val>
                                        </p:tav>
                                      </p:tavLst>
                                    </p:anim>
                                    <p:animEffect transition="in" filter="fade">
                                      <p:cBhvr>
                                        <p:cTn id="35" dur="1000"/>
                                        <p:tgtEl>
                                          <p:spTgt spid="19461"/>
                                        </p:tgtEl>
                                      </p:cBhvr>
                                    </p:animEffect>
                                  </p:childTnLst>
                                </p:cTn>
                              </p:par>
                              <p:par>
                                <p:cTn id="36" presetID="50" presetClass="entr" presetSubtype="0" decel="100000" fill="hold" grpId="0" nodeType="withEffect">
                                  <p:stCondLst>
                                    <p:cond delay="0"/>
                                  </p:stCondLst>
                                  <p:childTnLst>
                                    <p:set>
                                      <p:cBhvr>
                                        <p:cTn id="37" dur="1" fill="hold">
                                          <p:stCondLst>
                                            <p:cond delay="0"/>
                                          </p:stCondLst>
                                        </p:cTn>
                                        <p:tgtEl>
                                          <p:spTgt spid="19462"/>
                                        </p:tgtEl>
                                        <p:attrNameLst>
                                          <p:attrName>style.visibility</p:attrName>
                                        </p:attrNameLst>
                                      </p:cBhvr>
                                      <p:to>
                                        <p:strVal val="visible"/>
                                      </p:to>
                                    </p:set>
                                    <p:anim calcmode="lin" valueType="num">
                                      <p:cBhvr>
                                        <p:cTn id="38" dur="1000" fill="hold"/>
                                        <p:tgtEl>
                                          <p:spTgt spid="19462"/>
                                        </p:tgtEl>
                                        <p:attrNameLst>
                                          <p:attrName>ppt_w</p:attrName>
                                        </p:attrNameLst>
                                      </p:cBhvr>
                                      <p:tavLst>
                                        <p:tav tm="0">
                                          <p:val>
                                            <p:strVal val="#ppt_w+.3"/>
                                          </p:val>
                                        </p:tav>
                                        <p:tav tm="100000">
                                          <p:val>
                                            <p:strVal val="#ppt_w"/>
                                          </p:val>
                                        </p:tav>
                                      </p:tavLst>
                                    </p:anim>
                                    <p:anim calcmode="lin" valueType="num">
                                      <p:cBhvr>
                                        <p:cTn id="39" dur="1000" fill="hold"/>
                                        <p:tgtEl>
                                          <p:spTgt spid="19462"/>
                                        </p:tgtEl>
                                        <p:attrNameLst>
                                          <p:attrName>ppt_h</p:attrName>
                                        </p:attrNameLst>
                                      </p:cBhvr>
                                      <p:tavLst>
                                        <p:tav tm="0">
                                          <p:val>
                                            <p:strVal val="#ppt_h"/>
                                          </p:val>
                                        </p:tav>
                                        <p:tav tm="100000">
                                          <p:val>
                                            <p:strVal val="#ppt_h"/>
                                          </p:val>
                                        </p:tav>
                                      </p:tavLst>
                                    </p:anim>
                                    <p:animEffect transition="in" filter="fade">
                                      <p:cBhvr>
                                        <p:cTn id="40" dur="1000"/>
                                        <p:tgtEl>
                                          <p:spTgt spid="194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2" grpId="0"/>
      <p:bldP spid="19463" grpId="0"/>
      <p:bldP spid="19464" grpId="0"/>
      <p:bldP spid="1946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文本框 1"/>
          <p:cNvSpPr txBox="1"/>
          <p:nvPr/>
        </p:nvSpPr>
        <p:spPr>
          <a:xfrm>
            <a:off x="2244725" y="433388"/>
            <a:ext cx="4451350" cy="522287"/>
          </a:xfrm>
          <a:prstGeom prst="rect">
            <a:avLst/>
          </a:prstGeom>
          <a:noFill/>
          <a:ln w="9525">
            <a:noFill/>
          </a:ln>
        </p:spPr>
        <p:txBody>
          <a:bodyPr wrap="none" anchor="t" anchorCtr="0">
            <a:spAutoFit/>
          </a:bodyPr>
          <a:lstStyle/>
          <a:p>
            <a:r>
              <a:rPr lang="zh-CN" altLang="en-US" dirty="0">
                <a:solidFill>
                  <a:schemeClr val="tx1"/>
                </a:solidFill>
                <a:latin typeface="楷体_GB2312" pitchFamily="49" charset="-122"/>
                <a:ea typeface="楷体_GB2312" pitchFamily="49" charset="-122"/>
              </a:rPr>
              <a:t>中美全球化路径选择和博弈</a:t>
            </a:r>
          </a:p>
        </p:txBody>
      </p:sp>
      <p:sp>
        <p:nvSpPr>
          <p:cNvPr id="32771" name="文本框 2"/>
          <p:cNvSpPr txBox="1"/>
          <p:nvPr/>
        </p:nvSpPr>
        <p:spPr>
          <a:xfrm>
            <a:off x="2243138" y="1360488"/>
            <a:ext cx="1784350" cy="522287"/>
          </a:xfrm>
          <a:prstGeom prst="rect">
            <a:avLst/>
          </a:prstGeom>
          <a:solidFill>
            <a:schemeClr val="tx1"/>
          </a:solidFill>
          <a:ln w="9525">
            <a:noFill/>
          </a:ln>
        </p:spPr>
        <p:txBody>
          <a:bodyPr wrap="none" anchor="t" anchorCtr="0">
            <a:spAutoFit/>
          </a:bodyPr>
          <a:lstStyle/>
          <a:p>
            <a:r>
              <a:rPr lang="zh-CN" altLang="en-US" dirty="0">
                <a:latin typeface="楷体_GB2312" pitchFamily="49" charset="-122"/>
                <a:ea typeface="楷体_GB2312" pitchFamily="49" charset="-122"/>
              </a:rPr>
              <a:t>科技 原油</a:t>
            </a:r>
          </a:p>
        </p:txBody>
      </p:sp>
      <p:sp>
        <p:nvSpPr>
          <p:cNvPr id="32772" name="文本框 3"/>
          <p:cNvSpPr txBox="1"/>
          <p:nvPr/>
        </p:nvSpPr>
        <p:spPr>
          <a:xfrm>
            <a:off x="4699000" y="1360488"/>
            <a:ext cx="1782763" cy="522287"/>
          </a:xfrm>
          <a:prstGeom prst="rect">
            <a:avLst/>
          </a:prstGeom>
          <a:gradFill rotWithShape="1">
            <a:gsLst>
              <a:gs pos="0">
                <a:srgbClr val="E30000"/>
              </a:gs>
              <a:gs pos="100000">
                <a:srgbClr val="760303"/>
              </a:gs>
            </a:gsLst>
            <a:lin ang="5400000"/>
            <a:tileRect/>
          </a:gradFill>
          <a:ln w="9525">
            <a:noFill/>
          </a:ln>
        </p:spPr>
        <p:txBody>
          <a:bodyPr wrap="none" anchor="t" anchorCtr="0">
            <a:spAutoFit/>
          </a:bodyPr>
          <a:lstStyle/>
          <a:p>
            <a:r>
              <a:rPr lang="zh-CN" altLang="en-US" dirty="0">
                <a:latin typeface="楷体_GB2312" pitchFamily="49" charset="-122"/>
                <a:ea typeface="楷体_GB2312" pitchFamily="49" charset="-122"/>
              </a:rPr>
              <a:t>制造 商品</a:t>
            </a:r>
          </a:p>
        </p:txBody>
      </p:sp>
      <p:sp>
        <p:nvSpPr>
          <p:cNvPr id="32773" name="文本框 4"/>
          <p:cNvSpPr txBox="1"/>
          <p:nvPr/>
        </p:nvSpPr>
        <p:spPr>
          <a:xfrm>
            <a:off x="2187575" y="2001838"/>
            <a:ext cx="2228850" cy="952500"/>
          </a:xfrm>
          <a:prstGeom prst="rect">
            <a:avLst/>
          </a:prstGeom>
          <a:solidFill>
            <a:srgbClr val="FFFF00"/>
          </a:solidFill>
          <a:ln w="9525">
            <a:noFill/>
          </a:ln>
        </p:spPr>
        <p:txBody>
          <a:bodyPr anchor="t" anchorCtr="0">
            <a:spAutoFit/>
          </a:bodyPr>
          <a:lstStyle/>
          <a:p>
            <a:r>
              <a:rPr lang="en-US" altLang="zh-CN" dirty="0">
                <a:solidFill>
                  <a:schemeClr val="tx1"/>
                </a:solidFill>
                <a:latin typeface="楷体_GB2312" pitchFamily="49" charset="-122"/>
                <a:ea typeface="楷体_GB2312" pitchFamily="49" charset="-122"/>
              </a:rPr>
              <a:t>WTO IBRD IMF</a:t>
            </a:r>
          </a:p>
        </p:txBody>
      </p:sp>
      <p:sp>
        <p:nvSpPr>
          <p:cNvPr id="32774" name="文本框 1"/>
          <p:cNvSpPr txBox="1"/>
          <p:nvPr/>
        </p:nvSpPr>
        <p:spPr>
          <a:xfrm>
            <a:off x="4765675" y="2432050"/>
            <a:ext cx="1716088" cy="522288"/>
          </a:xfrm>
          <a:prstGeom prst="rect">
            <a:avLst/>
          </a:prstGeom>
          <a:solidFill>
            <a:srgbClr val="FFC000"/>
          </a:solidFill>
          <a:ln w="9525">
            <a:noFill/>
          </a:ln>
        </p:spPr>
        <p:txBody>
          <a:bodyPr anchor="t" anchorCtr="0">
            <a:spAutoFit/>
          </a:bodyPr>
          <a:lstStyle/>
          <a:p>
            <a:r>
              <a:rPr lang="zh-CN" altLang="en-US" dirty="0">
                <a:solidFill>
                  <a:schemeClr val="tx1"/>
                </a:solidFill>
                <a:latin typeface="楷体_GB2312" pitchFamily="49" charset="-122"/>
                <a:ea typeface="楷体_GB2312" pitchFamily="49" charset="-122"/>
              </a:rPr>
              <a:t>一带一路</a:t>
            </a:r>
          </a:p>
        </p:txBody>
      </p:sp>
      <p:sp>
        <p:nvSpPr>
          <p:cNvPr id="32775" name="文本框 3"/>
          <p:cNvSpPr txBox="1"/>
          <p:nvPr/>
        </p:nvSpPr>
        <p:spPr>
          <a:xfrm>
            <a:off x="2141538" y="3113088"/>
            <a:ext cx="2320925" cy="952500"/>
          </a:xfrm>
          <a:prstGeom prst="rect">
            <a:avLst/>
          </a:prstGeom>
          <a:solidFill>
            <a:schemeClr val="tx1"/>
          </a:solidFill>
          <a:ln w="9525">
            <a:noFill/>
          </a:ln>
        </p:spPr>
        <p:txBody>
          <a:bodyPr anchor="t" anchorCtr="0">
            <a:spAutoFit/>
          </a:bodyPr>
          <a:lstStyle/>
          <a:p>
            <a:r>
              <a:rPr lang="zh-CN" altLang="en-US" dirty="0">
                <a:latin typeface="楷体_GB2312" pitchFamily="49" charset="-122"/>
                <a:ea typeface="楷体_GB2312" pitchFamily="49" charset="-122"/>
              </a:rPr>
              <a:t>军事 ：航母        北约</a:t>
            </a:r>
          </a:p>
        </p:txBody>
      </p:sp>
      <p:sp>
        <p:nvSpPr>
          <p:cNvPr id="32776" name="文本框 4"/>
          <p:cNvSpPr txBox="1"/>
          <p:nvPr/>
        </p:nvSpPr>
        <p:spPr>
          <a:xfrm>
            <a:off x="4821238" y="3544888"/>
            <a:ext cx="1604962" cy="520700"/>
          </a:xfrm>
          <a:prstGeom prst="rect">
            <a:avLst/>
          </a:prstGeom>
          <a:solidFill>
            <a:srgbClr val="C00000"/>
          </a:solidFill>
          <a:ln w="9525">
            <a:noFill/>
          </a:ln>
        </p:spPr>
        <p:txBody>
          <a:bodyPr wrap="none" anchor="t" anchorCtr="0">
            <a:spAutoFit/>
          </a:bodyPr>
          <a:lstStyle/>
          <a:p>
            <a:r>
              <a:rPr lang="zh-CN" altLang="en-US" dirty="0">
                <a:latin typeface="楷体_GB2312" pitchFamily="49" charset="-122"/>
                <a:ea typeface="楷体_GB2312" pitchFamily="49" charset="-122"/>
              </a:rPr>
              <a:t>上合组织</a:t>
            </a:r>
          </a:p>
        </p:txBody>
      </p:sp>
      <p:sp>
        <p:nvSpPr>
          <p:cNvPr id="32777" name="文本框 1"/>
          <p:cNvSpPr txBox="1"/>
          <p:nvPr/>
        </p:nvSpPr>
        <p:spPr>
          <a:xfrm>
            <a:off x="201613" y="2316163"/>
            <a:ext cx="1238250" cy="582612"/>
          </a:xfrm>
          <a:prstGeom prst="rect">
            <a:avLst/>
          </a:prstGeom>
          <a:solidFill>
            <a:schemeClr val="tx1"/>
          </a:solidFill>
          <a:ln w="9525">
            <a:noFill/>
          </a:ln>
        </p:spPr>
        <p:txBody>
          <a:bodyPr anchor="t" anchorCtr="0">
            <a:spAutoFit/>
          </a:bodyPr>
          <a:lstStyle/>
          <a:p>
            <a:r>
              <a:rPr lang="zh-CN" altLang="en-US" sz="3200" dirty="0">
                <a:latin typeface="楷体_GB2312" pitchFamily="49" charset="-122"/>
                <a:ea typeface="楷体_GB2312" pitchFamily="49" charset="-122"/>
              </a:rPr>
              <a:t>美元</a:t>
            </a:r>
          </a:p>
        </p:txBody>
      </p:sp>
      <p:sp>
        <p:nvSpPr>
          <p:cNvPr id="3" name="圆角右箭头 2"/>
          <p:cNvSpPr/>
          <p:nvPr/>
        </p:nvSpPr>
        <p:spPr>
          <a:xfrm>
            <a:off x="714375" y="1360488"/>
            <a:ext cx="1193800" cy="833438"/>
          </a:xfrm>
          <a:prstGeom prst="ben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800" b="0" i="0" u="none" strike="noStrike" kern="1200" cap="none" spc="0" normalizeH="0" baseline="0" noProof="1">
              <a:ln>
                <a:noFill/>
              </a:ln>
              <a:solidFill>
                <a:schemeClr val="tx1"/>
              </a:solidFill>
              <a:effectLst/>
              <a:uLnTx/>
              <a:uFillTx/>
              <a:latin typeface="+mn-lt"/>
              <a:ea typeface="+mn-ea"/>
              <a:cs typeface="+mn-cs"/>
            </a:endParaRPr>
          </a:p>
        </p:txBody>
      </p:sp>
      <p:cxnSp>
        <p:nvCxnSpPr>
          <p:cNvPr id="9" name="直接连接符 8"/>
          <p:cNvCxnSpPr/>
          <p:nvPr/>
        </p:nvCxnSpPr>
        <p:spPr>
          <a:xfrm>
            <a:off x="819150" y="2962275"/>
            <a:ext cx="0" cy="582613"/>
          </a:xfrm>
          <a:prstGeom prst="line">
            <a:avLst/>
          </a:prstGeom>
          <a:ln w="76200"/>
        </p:spPr>
        <p:style>
          <a:lnRef idx="3">
            <a:schemeClr val="dk1"/>
          </a:lnRef>
          <a:fillRef idx="0">
            <a:schemeClr val="dk1"/>
          </a:fillRef>
          <a:effectRef idx="2">
            <a:schemeClr val="dk1"/>
          </a:effectRef>
          <a:fontRef idx="minor">
            <a:schemeClr val="tx1"/>
          </a:fontRef>
        </p:style>
      </p:cxnSp>
      <p:cxnSp>
        <p:nvCxnSpPr>
          <p:cNvPr id="10" name="直接箭头连接符 9"/>
          <p:cNvCxnSpPr/>
          <p:nvPr/>
        </p:nvCxnSpPr>
        <p:spPr>
          <a:xfrm>
            <a:off x="819150" y="3544888"/>
            <a:ext cx="873125" cy="15875"/>
          </a:xfrm>
          <a:prstGeom prst="straightConnector1">
            <a:avLst/>
          </a:prstGeom>
          <a:ln w="76200">
            <a:tailEnd type="arrow" w="med" len="med"/>
          </a:ln>
        </p:spPr>
        <p:style>
          <a:lnRef idx="3">
            <a:schemeClr val="dk1"/>
          </a:lnRef>
          <a:fillRef idx="0">
            <a:schemeClr val="dk1"/>
          </a:fillRef>
          <a:effectRef idx="2">
            <a:schemeClr val="dk1"/>
          </a:effectRef>
          <a:fontRef idx="minor">
            <a:schemeClr val="tx1"/>
          </a:fontRef>
        </p:style>
      </p:cxnSp>
      <p:sp>
        <p:nvSpPr>
          <p:cNvPr id="32781" name="文本框 10"/>
          <p:cNvSpPr txBox="1"/>
          <p:nvPr/>
        </p:nvSpPr>
        <p:spPr>
          <a:xfrm>
            <a:off x="7413625" y="2432050"/>
            <a:ext cx="1401763" cy="584200"/>
          </a:xfrm>
          <a:prstGeom prst="rect">
            <a:avLst/>
          </a:prstGeom>
          <a:solidFill>
            <a:srgbClr val="C00000"/>
          </a:solidFill>
          <a:ln w="9525">
            <a:noFill/>
          </a:ln>
        </p:spPr>
        <p:txBody>
          <a:bodyPr wrap="none" anchor="t" anchorCtr="0">
            <a:spAutoFit/>
          </a:bodyPr>
          <a:lstStyle/>
          <a:p>
            <a:r>
              <a:rPr lang="zh-CN" altLang="en-US" sz="3200" dirty="0">
                <a:latin typeface="楷体_GB2312" pitchFamily="49" charset="-122"/>
                <a:ea typeface="楷体_GB2312" pitchFamily="49" charset="-122"/>
              </a:rPr>
              <a:t>人民币</a:t>
            </a:r>
          </a:p>
        </p:txBody>
      </p:sp>
      <p:sp>
        <p:nvSpPr>
          <p:cNvPr id="12" name="直角上箭头 11"/>
          <p:cNvSpPr/>
          <p:nvPr/>
        </p:nvSpPr>
        <p:spPr>
          <a:xfrm>
            <a:off x="6696075" y="3113088"/>
            <a:ext cx="1187450" cy="676275"/>
          </a:xfrm>
          <a:prstGeom prst="bentUp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800" b="0" i="0" u="none" strike="noStrike" kern="1200" cap="none" spc="0" normalizeH="0" baseline="0" noProof="1">
              <a:ln>
                <a:noFill/>
              </a:ln>
              <a:solidFill>
                <a:schemeClr val="lt1"/>
              </a:solidFill>
              <a:effectLst/>
              <a:uLnTx/>
              <a:uFillTx/>
              <a:latin typeface="+mn-lt"/>
              <a:ea typeface="+mn-ea"/>
              <a:cs typeface="+mn-cs"/>
            </a:endParaRPr>
          </a:p>
        </p:txBody>
      </p:sp>
      <p:cxnSp>
        <p:nvCxnSpPr>
          <p:cNvPr id="13" name="直接连接符 12"/>
          <p:cNvCxnSpPr/>
          <p:nvPr/>
        </p:nvCxnSpPr>
        <p:spPr>
          <a:xfrm flipV="1">
            <a:off x="6623050" y="1557338"/>
            <a:ext cx="1260475" cy="9525"/>
          </a:xfrm>
          <a:prstGeom prst="line">
            <a:avLst/>
          </a:prstGeom>
          <a:ln w="76200">
            <a:solidFill>
              <a:srgbClr val="C00000"/>
            </a:solidFill>
          </a:ln>
        </p:spPr>
        <p:style>
          <a:lnRef idx="3">
            <a:schemeClr val="dk1"/>
          </a:lnRef>
          <a:fillRef idx="0">
            <a:schemeClr val="dk1"/>
          </a:fillRef>
          <a:effectRef idx="2">
            <a:schemeClr val="dk1"/>
          </a:effectRef>
          <a:fontRef idx="minor">
            <a:schemeClr val="tx1"/>
          </a:fontRef>
        </p:style>
      </p:cxnSp>
      <p:cxnSp>
        <p:nvCxnSpPr>
          <p:cNvPr id="14" name="直接箭头连接符 13"/>
          <p:cNvCxnSpPr/>
          <p:nvPr/>
        </p:nvCxnSpPr>
        <p:spPr>
          <a:xfrm flipH="1">
            <a:off x="7883525" y="1557338"/>
            <a:ext cx="3175" cy="758825"/>
          </a:xfrm>
          <a:prstGeom prst="straightConnector1">
            <a:avLst/>
          </a:prstGeom>
          <a:ln w="76200">
            <a:solidFill>
              <a:srgbClr val="C00000"/>
            </a:solidFill>
            <a:tailEnd type="arrow" w="med" len="med"/>
          </a:ln>
        </p:spPr>
        <p:style>
          <a:lnRef idx="3">
            <a:schemeClr val="dk1"/>
          </a:lnRef>
          <a:fillRef idx="0">
            <a:schemeClr val="dk1"/>
          </a:fillRef>
          <a:effectRef idx="2">
            <a:schemeClr val="dk1"/>
          </a:effectRef>
          <a:fontRef idx="minor">
            <a:schemeClr val="tx1"/>
          </a:fontRef>
        </p:style>
      </p:cxnSp>
      <p:cxnSp>
        <p:nvCxnSpPr>
          <p:cNvPr id="16" name="直接箭头连接符 15"/>
          <p:cNvCxnSpPr/>
          <p:nvPr/>
        </p:nvCxnSpPr>
        <p:spPr>
          <a:xfrm flipH="1" flipV="1">
            <a:off x="6696075" y="2682875"/>
            <a:ext cx="622300" cy="22225"/>
          </a:xfrm>
          <a:prstGeom prst="straightConnector1">
            <a:avLst/>
          </a:prstGeom>
          <a:ln w="76200">
            <a:solidFill>
              <a:srgbClr val="C00000"/>
            </a:solidFill>
            <a:tailEnd type="arrow" w="med" len="med"/>
          </a:ln>
        </p:spPr>
        <p:style>
          <a:lnRef idx="3">
            <a:schemeClr val="dk1"/>
          </a:lnRef>
          <a:fillRef idx="0">
            <a:schemeClr val="dk1"/>
          </a:fillRef>
          <a:effectRef idx="2">
            <a:schemeClr val="dk1"/>
          </a:effectRef>
          <a:fontRef idx="minor">
            <a:schemeClr val="tx1"/>
          </a:fontRef>
        </p:style>
      </p:cxnSp>
      <p:cxnSp>
        <p:nvCxnSpPr>
          <p:cNvPr id="17" name="直接箭头连接符 16"/>
          <p:cNvCxnSpPr/>
          <p:nvPr/>
        </p:nvCxnSpPr>
        <p:spPr>
          <a:xfrm>
            <a:off x="1671638" y="2568575"/>
            <a:ext cx="469900" cy="0"/>
          </a:xfrm>
          <a:prstGeom prst="straightConnector1">
            <a:avLst/>
          </a:prstGeom>
          <a:ln w="76200">
            <a:solidFill>
              <a:schemeClr val="tx1"/>
            </a:solidFill>
            <a:tailEnd type="arrow" w="med" len="med"/>
          </a:ln>
        </p:spPr>
        <p:style>
          <a:lnRef idx="3">
            <a:schemeClr val="dk1"/>
          </a:lnRef>
          <a:fillRef idx="0">
            <a:schemeClr val="dk1"/>
          </a:fillRef>
          <a:effectRef idx="2">
            <a:schemeClr val="dk1"/>
          </a:effectRef>
          <a:fontRef idx="minor">
            <a:schemeClr val="tx1"/>
          </a:fontRef>
        </p:style>
      </p:cxnSp>
      <p:sp>
        <p:nvSpPr>
          <p:cNvPr id="32787" name="文本框 18"/>
          <p:cNvSpPr txBox="1"/>
          <p:nvPr/>
        </p:nvSpPr>
        <p:spPr>
          <a:xfrm>
            <a:off x="1908175" y="4405313"/>
            <a:ext cx="5189538" cy="1382712"/>
          </a:xfrm>
          <a:prstGeom prst="rect">
            <a:avLst/>
          </a:prstGeom>
          <a:solidFill>
            <a:srgbClr val="0000CC"/>
          </a:solidFill>
          <a:ln w="9525">
            <a:noFill/>
          </a:ln>
        </p:spPr>
        <p:txBody>
          <a:bodyPr wrap="none" anchor="t" anchorCtr="0">
            <a:spAutoFit/>
          </a:bodyPr>
          <a:lstStyle/>
          <a:p>
            <a:r>
              <a:rPr lang="zh-CN" altLang="en-US" b="1" dirty="0">
                <a:latin typeface="楷体_GB2312" pitchFamily="49" charset="-122"/>
                <a:ea typeface="楷体_GB2312" pitchFamily="49" charset="-122"/>
              </a:rPr>
              <a:t>消费和标准制定国：美国和西欧</a:t>
            </a:r>
          </a:p>
          <a:p>
            <a:r>
              <a:rPr lang="zh-CN" altLang="en-US" b="1" dirty="0">
                <a:latin typeface="楷体_GB2312" pitchFamily="49" charset="-122"/>
                <a:ea typeface="楷体_GB2312" pitchFamily="49" charset="-122"/>
              </a:rPr>
              <a:t>生产和商品输出国：中国和东亚</a:t>
            </a:r>
          </a:p>
          <a:p>
            <a:r>
              <a:rPr lang="zh-CN" altLang="en-US" b="1" dirty="0">
                <a:latin typeface="楷体_GB2312" pitchFamily="49" charset="-122"/>
                <a:ea typeface="楷体_GB2312" pitchFamily="49" charset="-122"/>
              </a:rPr>
              <a:t>资源提供国：俄罗斯 中东 南美</a:t>
            </a:r>
          </a:p>
        </p:txBody>
      </p:sp>
      <p:sp>
        <p:nvSpPr>
          <p:cNvPr id="32788" name="文本框 19"/>
          <p:cNvSpPr txBox="1"/>
          <p:nvPr/>
        </p:nvSpPr>
        <p:spPr>
          <a:xfrm>
            <a:off x="7098030" y="4219575"/>
            <a:ext cx="1997075" cy="2245360"/>
          </a:xfrm>
          <a:prstGeom prst="rect">
            <a:avLst/>
          </a:prstGeom>
          <a:noFill/>
          <a:ln w="9525">
            <a:noFill/>
          </a:ln>
        </p:spPr>
        <p:txBody>
          <a:bodyPr wrap="square" anchor="t" anchorCtr="0">
            <a:spAutoFit/>
          </a:bodyPr>
          <a:lstStyle/>
          <a:p>
            <a:r>
              <a:rPr lang="zh-CN" altLang="en-US" dirty="0">
                <a:solidFill>
                  <a:srgbClr val="C00000"/>
                </a:solidFill>
                <a:latin typeface="楷体_GB2312" pitchFamily="49" charset="-122"/>
                <a:ea typeface="楷体_GB2312" pitchFamily="49" charset="-122"/>
              </a:rPr>
              <a:t>中国三大优势</a:t>
            </a:r>
          </a:p>
          <a:p>
            <a:r>
              <a:rPr lang="zh-CN" altLang="en-US" dirty="0">
                <a:solidFill>
                  <a:srgbClr val="C00000"/>
                </a:solidFill>
                <a:latin typeface="楷体_GB2312" pitchFamily="49" charset="-122"/>
                <a:ea typeface="楷体_GB2312" pitchFamily="49" charset="-122"/>
              </a:rPr>
              <a:t>  制造优势</a:t>
            </a:r>
          </a:p>
          <a:p>
            <a:r>
              <a:rPr lang="zh-CN" altLang="en-US" dirty="0">
                <a:solidFill>
                  <a:srgbClr val="C00000"/>
                </a:solidFill>
                <a:latin typeface="楷体_GB2312" pitchFamily="49" charset="-122"/>
                <a:ea typeface="楷体_GB2312" pitchFamily="49" charset="-122"/>
              </a:rPr>
              <a:t>  市场优势</a:t>
            </a:r>
          </a:p>
          <a:p>
            <a:r>
              <a:rPr lang="zh-CN" altLang="en-US" dirty="0">
                <a:solidFill>
                  <a:srgbClr val="C00000"/>
                </a:solidFill>
                <a:latin typeface="楷体_GB2312" pitchFamily="49" charset="-122"/>
                <a:ea typeface="楷体_GB2312" pitchFamily="49" charset="-122"/>
              </a:rPr>
              <a:t>  开放优势</a:t>
            </a:r>
          </a:p>
        </p:txBody>
      </p:sp>
      <p:sp>
        <p:nvSpPr>
          <p:cNvPr id="32789" name="文本框 20"/>
          <p:cNvSpPr txBox="1"/>
          <p:nvPr/>
        </p:nvSpPr>
        <p:spPr>
          <a:xfrm>
            <a:off x="0" y="4219575"/>
            <a:ext cx="1886585" cy="2245360"/>
          </a:xfrm>
          <a:prstGeom prst="rect">
            <a:avLst/>
          </a:prstGeom>
          <a:noFill/>
          <a:ln w="9525">
            <a:noFill/>
          </a:ln>
        </p:spPr>
        <p:txBody>
          <a:bodyPr wrap="square" anchor="t" anchorCtr="0">
            <a:spAutoFit/>
          </a:bodyPr>
          <a:lstStyle/>
          <a:p>
            <a:r>
              <a:rPr lang="zh-CN" altLang="en-US" dirty="0">
                <a:solidFill>
                  <a:schemeClr val="tx1"/>
                </a:solidFill>
                <a:latin typeface="楷体_GB2312" pitchFamily="49" charset="-122"/>
                <a:ea typeface="楷体_GB2312" pitchFamily="49" charset="-122"/>
              </a:rPr>
              <a:t>美国三大优势</a:t>
            </a:r>
          </a:p>
          <a:p>
            <a:r>
              <a:rPr lang="zh-CN" altLang="en-US" dirty="0">
                <a:solidFill>
                  <a:schemeClr val="tx1"/>
                </a:solidFill>
                <a:latin typeface="楷体_GB2312" pitchFamily="49" charset="-122"/>
                <a:ea typeface="楷体_GB2312" pitchFamily="49" charset="-122"/>
              </a:rPr>
              <a:t> 军力优势</a:t>
            </a:r>
          </a:p>
          <a:p>
            <a:r>
              <a:rPr lang="zh-CN" altLang="en-US" dirty="0">
                <a:solidFill>
                  <a:schemeClr val="tx1"/>
                </a:solidFill>
                <a:latin typeface="楷体_GB2312" pitchFamily="49" charset="-122"/>
                <a:ea typeface="楷体_GB2312" pitchFamily="49" charset="-122"/>
              </a:rPr>
              <a:t> 货币优势</a:t>
            </a:r>
          </a:p>
          <a:p>
            <a:r>
              <a:rPr lang="zh-CN" altLang="en-US" dirty="0">
                <a:solidFill>
                  <a:schemeClr val="tx1"/>
                </a:solidFill>
                <a:latin typeface="楷体_GB2312" pitchFamily="49" charset="-122"/>
                <a:ea typeface="楷体_GB2312" pitchFamily="49" charset="-122"/>
              </a:rPr>
              <a:t> 科技优势</a:t>
            </a:r>
          </a:p>
        </p:txBody>
      </p:sp>
      <p:sp>
        <p:nvSpPr>
          <p:cNvPr id="2" name="文本框 1">
            <a:extLst>
              <a:ext uri="{FF2B5EF4-FFF2-40B4-BE49-F238E27FC236}">
                <a16:creationId xmlns:a16="http://schemas.microsoft.com/office/drawing/2014/main" id="{0FB33777-3824-29C2-C38D-1852DB99F594}"/>
              </a:ext>
            </a:extLst>
          </p:cNvPr>
          <p:cNvSpPr txBox="1"/>
          <p:nvPr/>
        </p:nvSpPr>
        <p:spPr>
          <a:xfrm>
            <a:off x="4232553" y="5941715"/>
            <a:ext cx="3057247" cy="523220"/>
          </a:xfrm>
          <a:prstGeom prst="rect">
            <a:avLst/>
          </a:prstGeom>
          <a:noFill/>
        </p:spPr>
        <p:txBody>
          <a:bodyPr wrap="none" rtlCol="0">
            <a:spAutoFit/>
          </a:bodyPr>
          <a:lstStyle/>
          <a:p>
            <a:r>
              <a:rPr lang="zh-CN" altLang="en-US" dirty="0">
                <a:solidFill>
                  <a:schemeClr val="tx1"/>
                </a:solidFill>
              </a:rPr>
              <a:t>中国制造世界消费</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标题 1"/>
          <p:cNvSpPr>
            <a:spLocks noGrp="1"/>
          </p:cNvSpPr>
          <p:nvPr>
            <p:ph type="title"/>
          </p:nvPr>
        </p:nvSpPr>
        <p:spPr>
          <a:xfrm>
            <a:off x="685800" y="0"/>
            <a:ext cx="7772400" cy="1143000"/>
          </a:xfrm>
        </p:spPr>
        <p:txBody>
          <a:bodyPr vert="horz" wrap="square" lIns="91440" tIns="45720" rIns="91440" bIns="45720" anchor="ctr" anchorCtr="0"/>
          <a:lstStyle/>
          <a:p>
            <a:r>
              <a:rPr lang="zh-CN" altLang="en-US" sz="3600" dirty="0">
                <a:solidFill>
                  <a:schemeClr val="tx1"/>
                </a:solidFill>
              </a:rPr>
              <a:t>为应对美元收割，我们做了什么：</a:t>
            </a:r>
          </a:p>
        </p:txBody>
      </p:sp>
      <p:sp>
        <p:nvSpPr>
          <p:cNvPr id="33795" name="内容占位符 2"/>
          <p:cNvSpPr>
            <a:spLocks noGrp="1"/>
          </p:cNvSpPr>
          <p:nvPr>
            <p:ph idx="1"/>
          </p:nvPr>
        </p:nvSpPr>
        <p:spPr>
          <a:xfrm>
            <a:off x="285750" y="982663"/>
            <a:ext cx="8172450" cy="4114800"/>
          </a:xfrm>
        </p:spPr>
        <p:txBody>
          <a:bodyPr vert="horz" wrap="square" lIns="91440" tIns="45720" rIns="91440" bIns="45720" anchor="t" anchorCtr="0"/>
          <a:lstStyle/>
          <a:p>
            <a:r>
              <a:rPr lang="zh-CN" altLang="en-US" sz="2800" dirty="0"/>
              <a:t>一带一路：美元投资，使美元回流计划受阻</a:t>
            </a:r>
            <a:endParaRPr lang="en-US" altLang="zh-CN" sz="2800" dirty="0"/>
          </a:p>
          <a:p>
            <a:r>
              <a:rPr lang="zh-CN" altLang="en-US" sz="2800" dirty="0"/>
              <a:t>亚投行：解决基础设施投资要素的产能过剩</a:t>
            </a:r>
            <a:r>
              <a:rPr lang="en-US" altLang="zh-CN" sz="2800" dirty="0"/>
              <a:t>—</a:t>
            </a:r>
            <a:r>
              <a:rPr lang="zh-CN" altLang="en-US" sz="2800" dirty="0"/>
              <a:t>投资用美元，还款可选择</a:t>
            </a:r>
            <a:endParaRPr lang="en-US" altLang="zh-CN" sz="2800" dirty="0"/>
          </a:p>
          <a:p>
            <a:r>
              <a:rPr lang="zh-CN" altLang="en-US" sz="2800" dirty="0"/>
              <a:t>上海石油交易所：石油人民币的构建</a:t>
            </a:r>
            <a:endParaRPr lang="en-US" altLang="zh-CN" sz="2800" dirty="0"/>
          </a:p>
          <a:p>
            <a:r>
              <a:rPr lang="zh-CN" altLang="en-US" sz="2800" dirty="0"/>
              <a:t>货币互换协议：去美元化进程</a:t>
            </a:r>
            <a:endParaRPr lang="en-US" altLang="zh-CN" sz="2800" dirty="0"/>
          </a:p>
          <a:p>
            <a:r>
              <a:rPr lang="zh-CN" altLang="en-US" sz="2800" dirty="0"/>
              <a:t>制造业</a:t>
            </a:r>
            <a:r>
              <a:rPr lang="en-US" altLang="zh-CN" sz="2800" dirty="0"/>
              <a:t>2025</a:t>
            </a:r>
            <a:r>
              <a:rPr lang="zh-CN" altLang="en-US" sz="2800" dirty="0"/>
              <a:t>：挤压美国垄断资本企业的寄生利润空间</a:t>
            </a:r>
            <a:endParaRPr lang="en-US" altLang="zh-CN" sz="2800" dirty="0"/>
          </a:p>
          <a:p>
            <a:r>
              <a:rPr lang="zh-CN" altLang="en-US" sz="2800" dirty="0"/>
              <a:t>立足新发展阶段，贯彻新发展理念，构建以国内大循环为主体，国内国际双循环相互促进的新发展格局</a:t>
            </a:r>
          </a:p>
        </p:txBody>
      </p:sp>
    </p:spTree>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图示 4"/>
          <p:cNvGraphicFramePr/>
          <p:nvPr/>
        </p:nvGraphicFramePr>
        <p:xfrm>
          <a:off x="970914" y="845185"/>
          <a:ext cx="2414905" cy="23425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右箭头 5"/>
          <p:cNvSpPr/>
          <p:nvPr/>
        </p:nvSpPr>
        <p:spPr>
          <a:xfrm>
            <a:off x="3255963" y="1409700"/>
            <a:ext cx="1079500" cy="190500"/>
          </a:xfrm>
          <a:prstGeom prst="rightArrow">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4820" name="文本框 9"/>
          <p:cNvSpPr txBox="1"/>
          <p:nvPr/>
        </p:nvSpPr>
        <p:spPr>
          <a:xfrm>
            <a:off x="4811713" y="2565400"/>
            <a:ext cx="3381375" cy="952500"/>
          </a:xfrm>
          <a:prstGeom prst="rect">
            <a:avLst/>
          </a:prstGeom>
          <a:solidFill>
            <a:srgbClr val="666666"/>
          </a:solidFill>
          <a:ln w="9525">
            <a:noFill/>
          </a:ln>
        </p:spPr>
        <p:txBody>
          <a:bodyPr wrap="square" anchor="t" anchorCtr="0">
            <a:spAutoFit/>
          </a:bodyPr>
          <a:lstStyle/>
          <a:p>
            <a:pPr algn="ctr"/>
            <a:r>
              <a:rPr lang="en-US" altLang="zh-CN" dirty="0">
                <a:latin typeface="楷体_GB2312" pitchFamily="49" charset="-122"/>
                <a:ea typeface="楷体_GB2312" pitchFamily="49" charset="-122"/>
              </a:rPr>
              <a:t>OPEC</a:t>
            </a:r>
            <a:r>
              <a:rPr lang="zh-CN" altLang="zh-CN" dirty="0">
                <a:latin typeface="楷体_GB2312" pitchFamily="49" charset="-122"/>
                <a:ea typeface="楷体_GB2312" pitchFamily="49" charset="-122"/>
              </a:rPr>
              <a:t>、委内瑞拉、俄罗斯等</a:t>
            </a:r>
            <a:endParaRPr lang="zh-CN" altLang="en-US" dirty="0">
              <a:latin typeface="楷体_GB2312" pitchFamily="49" charset="-122"/>
              <a:ea typeface="楷体_GB2312" pitchFamily="49" charset="-122"/>
            </a:endParaRPr>
          </a:p>
        </p:txBody>
      </p:sp>
      <p:sp>
        <p:nvSpPr>
          <p:cNvPr id="34821" name="文本框 11"/>
          <p:cNvSpPr txBox="1"/>
          <p:nvPr/>
        </p:nvSpPr>
        <p:spPr>
          <a:xfrm>
            <a:off x="4811713" y="1947863"/>
            <a:ext cx="3381375" cy="522287"/>
          </a:xfrm>
          <a:prstGeom prst="rect">
            <a:avLst/>
          </a:prstGeom>
          <a:solidFill>
            <a:srgbClr val="666666"/>
          </a:solidFill>
          <a:ln w="9525">
            <a:noFill/>
          </a:ln>
        </p:spPr>
        <p:txBody>
          <a:bodyPr wrap="square" anchor="t" anchorCtr="0">
            <a:spAutoFit/>
          </a:bodyPr>
          <a:lstStyle/>
          <a:p>
            <a:pPr algn="ctr"/>
            <a:r>
              <a:rPr lang="zh-CN" altLang="en-US" dirty="0">
                <a:latin typeface="楷体_GB2312" pitchFamily="49" charset="-122"/>
                <a:ea typeface="楷体_GB2312" pitchFamily="49" charset="-122"/>
              </a:rPr>
              <a:t>中、日、韩</a:t>
            </a:r>
          </a:p>
        </p:txBody>
      </p:sp>
      <p:sp>
        <p:nvSpPr>
          <p:cNvPr id="34822" name="文本框 12"/>
          <p:cNvSpPr txBox="1"/>
          <p:nvPr/>
        </p:nvSpPr>
        <p:spPr>
          <a:xfrm>
            <a:off x="4811713" y="1270000"/>
            <a:ext cx="3381375" cy="522288"/>
          </a:xfrm>
          <a:prstGeom prst="rect">
            <a:avLst/>
          </a:prstGeom>
          <a:solidFill>
            <a:srgbClr val="666666"/>
          </a:solidFill>
          <a:ln w="9525">
            <a:noFill/>
          </a:ln>
        </p:spPr>
        <p:txBody>
          <a:bodyPr wrap="square" anchor="t" anchorCtr="0">
            <a:spAutoFit/>
          </a:bodyPr>
          <a:lstStyle/>
          <a:p>
            <a:pPr algn="ctr"/>
            <a:r>
              <a:rPr lang="zh-CN" altLang="en-US" dirty="0">
                <a:latin typeface="楷体_GB2312" pitchFamily="49" charset="-122"/>
                <a:ea typeface="楷体_GB2312" pitchFamily="49" charset="-122"/>
              </a:rPr>
              <a:t>美国、欧盟</a:t>
            </a:r>
          </a:p>
        </p:txBody>
      </p:sp>
      <p:sp>
        <p:nvSpPr>
          <p:cNvPr id="19" name="右箭头 18"/>
          <p:cNvSpPr/>
          <p:nvPr/>
        </p:nvSpPr>
        <p:spPr>
          <a:xfrm>
            <a:off x="3276600" y="2003425"/>
            <a:ext cx="1079500" cy="190500"/>
          </a:xfrm>
          <a:prstGeom prst="rightArrow">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0" name="右箭头 19"/>
          <p:cNvSpPr/>
          <p:nvPr/>
        </p:nvSpPr>
        <p:spPr>
          <a:xfrm>
            <a:off x="3276600" y="2654300"/>
            <a:ext cx="1079500" cy="190500"/>
          </a:xfrm>
          <a:prstGeom prst="rightArrow">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4" name="右箭头 23"/>
          <p:cNvSpPr/>
          <p:nvPr/>
        </p:nvSpPr>
        <p:spPr>
          <a:xfrm>
            <a:off x="3292475" y="3879850"/>
            <a:ext cx="1081088" cy="190500"/>
          </a:xfrm>
          <a:prstGeom prst="rightArrow">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4826" name="文本框 24"/>
          <p:cNvSpPr txBox="1"/>
          <p:nvPr/>
        </p:nvSpPr>
        <p:spPr>
          <a:xfrm>
            <a:off x="4811713" y="5084763"/>
            <a:ext cx="3381375" cy="522287"/>
          </a:xfrm>
          <a:prstGeom prst="rect">
            <a:avLst/>
          </a:prstGeom>
          <a:solidFill>
            <a:srgbClr val="666666"/>
          </a:solidFill>
          <a:ln w="9525">
            <a:noFill/>
          </a:ln>
        </p:spPr>
        <p:txBody>
          <a:bodyPr wrap="square" anchor="t" anchorCtr="0">
            <a:spAutoFit/>
          </a:bodyPr>
          <a:lstStyle/>
          <a:p>
            <a:pPr algn="ctr"/>
            <a:r>
              <a:rPr lang="zh-CN" altLang="en-US" dirty="0">
                <a:latin typeface="楷体_GB2312" pitchFamily="49" charset="-122"/>
                <a:ea typeface="楷体_GB2312" pitchFamily="49" charset="-122"/>
              </a:rPr>
              <a:t>财富被掠夺</a:t>
            </a:r>
          </a:p>
        </p:txBody>
      </p:sp>
      <p:sp>
        <p:nvSpPr>
          <p:cNvPr id="34827" name="文本框 25"/>
          <p:cNvSpPr txBox="1"/>
          <p:nvPr/>
        </p:nvSpPr>
        <p:spPr>
          <a:xfrm>
            <a:off x="4811713" y="4468813"/>
            <a:ext cx="3381375" cy="522287"/>
          </a:xfrm>
          <a:prstGeom prst="rect">
            <a:avLst/>
          </a:prstGeom>
          <a:solidFill>
            <a:srgbClr val="666666"/>
          </a:solidFill>
          <a:ln w="9525">
            <a:noFill/>
          </a:ln>
        </p:spPr>
        <p:txBody>
          <a:bodyPr wrap="square" anchor="t" anchorCtr="0">
            <a:spAutoFit/>
          </a:bodyPr>
          <a:lstStyle/>
          <a:p>
            <a:pPr algn="ctr"/>
            <a:r>
              <a:rPr lang="zh-CN" altLang="en-US" dirty="0">
                <a:latin typeface="楷体_GB2312" pitchFamily="49" charset="-122"/>
                <a:ea typeface="楷体_GB2312" pitchFamily="49" charset="-122"/>
              </a:rPr>
              <a:t>被剪羊毛</a:t>
            </a:r>
          </a:p>
        </p:txBody>
      </p:sp>
      <p:sp>
        <p:nvSpPr>
          <p:cNvPr id="34828" name="文本框 26"/>
          <p:cNvSpPr txBox="1"/>
          <p:nvPr/>
        </p:nvSpPr>
        <p:spPr>
          <a:xfrm>
            <a:off x="4811713" y="3800475"/>
            <a:ext cx="3441700" cy="520700"/>
          </a:xfrm>
          <a:prstGeom prst="rect">
            <a:avLst/>
          </a:prstGeom>
          <a:solidFill>
            <a:srgbClr val="666666"/>
          </a:solidFill>
          <a:ln w="9525">
            <a:noFill/>
          </a:ln>
        </p:spPr>
        <p:txBody>
          <a:bodyPr wrap="square" anchor="t" anchorCtr="0">
            <a:spAutoFit/>
          </a:bodyPr>
          <a:lstStyle/>
          <a:p>
            <a:pPr algn="ctr"/>
            <a:r>
              <a:rPr lang="zh-CN" altLang="en-US" dirty="0">
                <a:latin typeface="楷体_GB2312" pitchFamily="49" charset="-122"/>
                <a:ea typeface="楷体_GB2312" pitchFamily="49" charset="-122"/>
              </a:rPr>
              <a:t>财富流入</a:t>
            </a:r>
          </a:p>
        </p:txBody>
      </p:sp>
      <p:sp>
        <p:nvSpPr>
          <p:cNvPr id="28" name="右箭头 27"/>
          <p:cNvSpPr/>
          <p:nvPr/>
        </p:nvSpPr>
        <p:spPr>
          <a:xfrm>
            <a:off x="3284538" y="4570413"/>
            <a:ext cx="1079500" cy="190500"/>
          </a:xfrm>
          <a:prstGeom prst="rightArrow">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9" name="右箭头 28"/>
          <p:cNvSpPr/>
          <p:nvPr/>
        </p:nvSpPr>
        <p:spPr>
          <a:xfrm>
            <a:off x="3276600" y="5175250"/>
            <a:ext cx="1079500" cy="188913"/>
          </a:xfrm>
          <a:prstGeom prst="rightArrow">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aphicFrame>
        <p:nvGraphicFramePr>
          <p:cNvPr id="30" name="图示 29"/>
          <p:cNvGraphicFramePr/>
          <p:nvPr/>
        </p:nvGraphicFramePr>
        <p:xfrm>
          <a:off x="971550" y="3416935"/>
          <a:ext cx="2212333" cy="242951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0" name="内容占位符 2"/>
          <p:cNvSpPr>
            <a:spLocks noGrp="1"/>
          </p:cNvSpPr>
          <p:nvPr>
            <p:ph idx="1"/>
          </p:nvPr>
        </p:nvSpPr>
        <p:spPr>
          <a:xfrm>
            <a:off x="457200" y="568325"/>
            <a:ext cx="8229600" cy="4525963"/>
          </a:xfrm>
        </p:spPr>
        <p:txBody>
          <a:bodyPr anchor="t" anchorCtr="0"/>
          <a:lstStyle/>
          <a:p>
            <a:r>
              <a:rPr lang="en-US" altLang="zh-CN" sz="3600"/>
              <a:t>    </a:t>
            </a:r>
            <a:r>
              <a:rPr lang="zh-CN" altLang="en-US" sz="3600"/>
              <a:t>智者创造规则，强者维护规则，弱者遵守规则，愚者触犯规则</a:t>
            </a:r>
          </a:p>
          <a:p>
            <a:r>
              <a:rPr lang="zh-CN" altLang="en-US" sz="3600"/>
              <a:t>    西方工业七国掌握了大宗商品（原油、有色金属、钢铁、农产品 、煤炭等）的定价权。劳动力价格远高于我国。</a:t>
            </a:r>
          </a:p>
          <a:p>
            <a:r>
              <a:rPr lang="zh-CN" altLang="en-US" sz="3600"/>
              <a:t> </a:t>
            </a:r>
            <a:r>
              <a:rPr lang="en-US" altLang="zh-CN" sz="3600"/>
              <a:t>    </a:t>
            </a:r>
            <a:r>
              <a:rPr lang="zh-CN" altLang="en-US" sz="3600"/>
              <a:t>比如德国水管工工作一小时</a:t>
            </a:r>
            <a:r>
              <a:rPr lang="en-US" altLang="zh-CN" sz="3600"/>
              <a:t>200</a:t>
            </a:r>
            <a:r>
              <a:rPr lang="zh-CN" altLang="en-US" sz="3600"/>
              <a:t>元，中国水管工工作一小时只赚</a:t>
            </a:r>
            <a:r>
              <a:rPr lang="en-US" altLang="zh-CN" sz="3600"/>
              <a:t>20</a:t>
            </a:r>
            <a:r>
              <a:rPr lang="zh-CN" altLang="en-US" sz="3600"/>
              <a:t>元。</a:t>
            </a:r>
          </a:p>
          <a:p>
            <a:r>
              <a:rPr lang="zh-CN" altLang="en-US" sz="3600"/>
              <a:t>举例：英国罗尔斯罗伊斯公司工程师理发</a:t>
            </a: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7" descr="联合国总部"/>
          <p:cNvPicPr>
            <a:picLocks noChangeAspect="1"/>
          </p:cNvPicPr>
          <p:nvPr/>
        </p:nvPicPr>
        <p:blipFill>
          <a:blip r:embed="rId2"/>
          <a:stretch>
            <a:fillRect/>
          </a:stretch>
        </p:blipFill>
        <p:spPr>
          <a:xfrm>
            <a:off x="5430838" y="2871788"/>
            <a:ext cx="3000375" cy="3406775"/>
          </a:xfrm>
          <a:prstGeom prst="rect">
            <a:avLst/>
          </a:prstGeom>
          <a:noFill/>
          <a:ln w="9525">
            <a:noFill/>
          </a:ln>
        </p:spPr>
      </p:pic>
      <p:sp>
        <p:nvSpPr>
          <p:cNvPr id="20483" name="Rectangle 9"/>
          <p:cNvSpPr>
            <a:spLocks noChangeArrowheads="1"/>
          </p:cNvSpPr>
          <p:nvPr/>
        </p:nvSpPr>
        <p:spPr bwMode="auto">
          <a:xfrm>
            <a:off x="4284663" y="3086100"/>
            <a:ext cx="1587500" cy="366713"/>
          </a:xfrm>
          <a:prstGeom prst="rect">
            <a:avLst/>
          </a:prstGeom>
          <a:noFill/>
          <a:ln w="9525">
            <a:noFill/>
            <a:miter lim="800000"/>
          </a:ln>
          <a:effectLst>
            <a:outerShdw dist="17961" dir="2700000" algn="ctr" rotWithShape="0">
              <a:schemeClr val="tx1"/>
            </a:outerShdw>
          </a:effectLst>
        </p:spPr>
        <p:txBody>
          <a:bodyPr lIns="90000" tIns="46800" rIns="90000" bIns="4680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联合国总部</a:t>
            </a:r>
          </a:p>
        </p:txBody>
      </p:sp>
      <p:sp>
        <p:nvSpPr>
          <p:cNvPr id="19459" name="Rectangle 12"/>
          <p:cNvSpPr>
            <a:spLocks noChangeArrowheads="1"/>
          </p:cNvSpPr>
          <p:nvPr/>
        </p:nvSpPr>
        <p:spPr bwMode="auto">
          <a:xfrm>
            <a:off x="611188" y="1196975"/>
            <a:ext cx="8201025" cy="1554163"/>
          </a:xfrm>
          <a:prstGeom prst="rect">
            <a:avLst/>
          </a:prstGeom>
          <a:noFill/>
          <a:ln w="9525">
            <a:noFill/>
            <a:miter lim="800000"/>
          </a:ln>
          <a:effectLst>
            <a:outerShdw dist="35921" dir="2700000" algn="ctr" rotWithShape="0">
              <a:schemeClr val="tx1"/>
            </a:outerShdw>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3200" b="0" i="0" u="none" strike="noStrike" kern="1200" cap="none" spc="0" normalizeH="0" baseline="0" noProof="0">
                <a:ln>
                  <a:noFill/>
                </a:ln>
                <a:solidFill>
                  <a:schemeClr val="bg1"/>
                </a:solidFill>
                <a:effectLst/>
                <a:uLnTx/>
                <a:uFillTx/>
                <a:latin typeface="方正美黑简体" pitchFamily="2" charset="-122"/>
                <a:ea typeface="方正美黑简体" pitchFamily="2" charset="-122"/>
                <a:cs typeface="+mn-cs"/>
              </a:rPr>
              <a:t>       </a:t>
            </a:r>
            <a:r>
              <a:rPr kumimoji="0" lang="zh-CN" altLang="en-US" sz="3200" b="0" i="0" u="none" strike="noStrike" kern="1200" cap="none" spc="0" normalizeH="0" baseline="0" noProof="0">
                <a:ln>
                  <a:noFill/>
                </a:ln>
                <a:solidFill>
                  <a:schemeClr val="bg1"/>
                </a:solidFill>
                <a:effectLst/>
                <a:uLnTx/>
                <a:uFillTx/>
                <a:latin typeface="方正美黑简体" pitchFamily="2" charset="-122"/>
                <a:ea typeface="方正美黑简体" pitchFamily="2" charset="-122"/>
                <a:cs typeface="+mn-cs"/>
              </a:rPr>
              <a:t>美国力图操纵联合国，以及其他国际政治组织与集体，构筑了以西方大国为中心的战后国际政治秩序。 </a:t>
            </a:r>
          </a:p>
        </p:txBody>
      </p:sp>
      <p:pic>
        <p:nvPicPr>
          <p:cNvPr id="20485" name="Picture 16" descr="联合国大会"/>
          <p:cNvPicPr>
            <a:picLocks noChangeAspect="1"/>
          </p:cNvPicPr>
          <p:nvPr/>
        </p:nvPicPr>
        <p:blipFill>
          <a:blip r:embed="rId3"/>
          <a:stretch>
            <a:fillRect/>
          </a:stretch>
        </p:blipFill>
        <p:spPr>
          <a:xfrm>
            <a:off x="688975" y="2871788"/>
            <a:ext cx="3663950" cy="2633662"/>
          </a:xfrm>
          <a:prstGeom prst="rect">
            <a:avLst/>
          </a:prstGeom>
          <a:noFill/>
          <a:ln w="9525">
            <a:noFill/>
          </a:ln>
        </p:spPr>
      </p:pic>
      <p:pic>
        <p:nvPicPr>
          <p:cNvPr id="20486" name="Picture 15" descr="联合国"/>
          <p:cNvPicPr>
            <a:picLocks noChangeAspect="1"/>
          </p:cNvPicPr>
          <p:nvPr/>
        </p:nvPicPr>
        <p:blipFill>
          <a:blip r:embed="rId4"/>
          <a:stretch>
            <a:fillRect/>
          </a:stretch>
        </p:blipFill>
        <p:spPr>
          <a:xfrm>
            <a:off x="2609850" y="3736975"/>
            <a:ext cx="3662363" cy="2408238"/>
          </a:xfrm>
          <a:prstGeom prst="rect">
            <a:avLst/>
          </a:prstGeom>
          <a:noFill/>
          <a:ln w="9525">
            <a:noFill/>
          </a:ln>
        </p:spPr>
      </p:pic>
      <p:pic>
        <p:nvPicPr>
          <p:cNvPr id="20487" name="Picture 8" descr="联合国标志"/>
          <p:cNvPicPr>
            <a:picLocks noChangeAspect="1"/>
          </p:cNvPicPr>
          <p:nvPr/>
        </p:nvPicPr>
        <p:blipFill>
          <a:blip r:embed="rId5">
            <a:lum bright="-17999" contrast="17998"/>
          </a:blip>
          <a:stretch>
            <a:fillRect/>
          </a:stretch>
        </p:blipFill>
        <p:spPr>
          <a:xfrm>
            <a:off x="7235825" y="3087688"/>
            <a:ext cx="792163" cy="633412"/>
          </a:xfrm>
          <a:prstGeom prst="rect">
            <a:avLst/>
          </a:prstGeom>
          <a:noFill/>
          <a:ln w="31750" cap="flat" cmpd="sng">
            <a:solidFill>
              <a:schemeClr val="bg1"/>
            </a:solidFill>
            <a:prstDash val="solid"/>
            <a:miter/>
            <a:headEnd type="none" w="med" len="med"/>
            <a:tailEnd type="none" w="med" len="med"/>
          </a:ln>
          <a:effectLst>
            <a:outerShdw dist="35921" dir="2699999" algn="ctr" rotWithShape="0">
              <a:srgbClr val="808080">
                <a:alpha val="50000"/>
              </a:srgbClr>
            </a:outerShdw>
          </a:effectLst>
        </p:spPr>
      </p:pic>
      <p:sp>
        <p:nvSpPr>
          <p:cNvPr id="20488" name="Rectangle 17"/>
          <p:cNvSpPr>
            <a:spLocks noChangeArrowheads="1"/>
          </p:cNvSpPr>
          <p:nvPr/>
        </p:nvSpPr>
        <p:spPr bwMode="auto">
          <a:xfrm>
            <a:off x="3995738" y="3590925"/>
            <a:ext cx="1873250" cy="366713"/>
          </a:xfrm>
          <a:prstGeom prst="rect">
            <a:avLst/>
          </a:prstGeom>
          <a:noFill/>
          <a:ln w="9525">
            <a:noFill/>
            <a:miter lim="800000"/>
          </a:ln>
          <a:effectLst>
            <a:outerShdw dist="17961" dir="2700000" algn="ctr" rotWithShape="0">
              <a:schemeClr val="tx1"/>
            </a:outerShdw>
          </a:effectLst>
        </p:spPr>
        <p:txBody>
          <a:bodyPr lIns="90000" tIns="46800" rIns="90000" bIns="4680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中国代表发言</a:t>
            </a:r>
          </a:p>
        </p:txBody>
      </p:sp>
      <p:sp>
        <p:nvSpPr>
          <p:cNvPr id="20489" name="Rectangle 18"/>
          <p:cNvSpPr>
            <a:spLocks noChangeArrowheads="1"/>
          </p:cNvSpPr>
          <p:nvPr/>
        </p:nvSpPr>
        <p:spPr bwMode="auto">
          <a:xfrm>
            <a:off x="1493838" y="5103813"/>
            <a:ext cx="1349375" cy="366713"/>
          </a:xfrm>
          <a:prstGeom prst="rect">
            <a:avLst/>
          </a:prstGeom>
          <a:noFill/>
          <a:ln w="9525">
            <a:noFill/>
            <a:miter lim="800000"/>
          </a:ln>
          <a:effectLst>
            <a:outerShdw dist="17961" dir="2700000" algn="ctr" rotWithShape="0">
              <a:schemeClr val="tx1"/>
            </a:outerShdw>
          </a:effectLst>
        </p:spPr>
        <p:txBody>
          <a:bodyPr lIns="90000" tIns="46800" rIns="90000" bIns="4680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联合国大会</a:t>
            </a:r>
          </a:p>
        </p:txBody>
      </p:sp>
      <p:sp>
        <p:nvSpPr>
          <p:cNvPr id="19465" name="Rectangle 8"/>
          <p:cNvSpPr>
            <a:spLocks noChangeArrowheads="1"/>
          </p:cNvSpPr>
          <p:nvPr/>
        </p:nvSpPr>
        <p:spPr bwMode="auto">
          <a:xfrm>
            <a:off x="466725" y="6165850"/>
            <a:ext cx="3889375" cy="396875"/>
          </a:xfrm>
          <a:prstGeom prst="rect">
            <a:avLst/>
          </a:prstGeom>
          <a:noFill/>
          <a:ln w="9525">
            <a:noFill/>
            <a:miter lim="800000"/>
          </a:ln>
          <a:effectLst>
            <a:outerShdw dist="35921" dir="2700000" algn="ctr" rotWithShape="0">
              <a:schemeClr val="tx1"/>
            </a:outerShdw>
          </a:effectLst>
        </p:spPr>
        <p:txBody>
          <a:bodyPr lIns="90000" tIns="46800" rIns="90000" bIns="4680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一、国际战略格局的内涵和类型</a:t>
            </a:r>
          </a:p>
        </p:txBody>
      </p:sp>
      <p:sp>
        <p:nvSpPr>
          <p:cNvPr id="38922" name="Text Box 10"/>
          <p:cNvSpPr txBox="1"/>
          <p:nvPr/>
        </p:nvSpPr>
        <p:spPr>
          <a:xfrm>
            <a:off x="5435600" y="0"/>
            <a:ext cx="3708400" cy="519113"/>
          </a:xfrm>
          <a:prstGeom prst="rect">
            <a:avLst/>
          </a:prstGeom>
          <a:gradFill rotWithShape="1">
            <a:gsLst>
              <a:gs pos="0">
                <a:srgbClr val="006666"/>
              </a:gs>
              <a:gs pos="100000">
                <a:srgbClr val="004141"/>
              </a:gs>
            </a:gsLst>
            <a:lin ang="0" scaled="1"/>
            <a:tileRect/>
          </a:gradFill>
          <a:ln w="9525">
            <a:noFill/>
          </a:ln>
        </p:spPr>
        <p:txBody>
          <a:bodyPr anchor="t" anchorCtr="0">
            <a:spAutoFit/>
          </a:bodyPr>
          <a:lstStyle/>
          <a:p>
            <a:pPr algn="ctr"/>
            <a:endParaRPr lang="zh-CN" altLang="en-US" dirty="0">
              <a:latin typeface="楷体_GB2312" pitchFamily="49" charset="-122"/>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485"/>
                                        </p:tgtEl>
                                        <p:attrNameLst>
                                          <p:attrName>style.visibility</p:attrName>
                                        </p:attrNameLst>
                                      </p:cBhvr>
                                      <p:to>
                                        <p:strVal val="visible"/>
                                      </p:to>
                                    </p:set>
                                    <p:animEffect transition="in" filter="fade">
                                      <p:cBhvr>
                                        <p:cTn id="7" dur="2000"/>
                                        <p:tgtEl>
                                          <p:spTgt spid="2048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489"/>
                                        </p:tgtEl>
                                        <p:attrNameLst>
                                          <p:attrName>style.visibility</p:attrName>
                                        </p:attrNameLst>
                                      </p:cBhvr>
                                      <p:to>
                                        <p:strVal val="visible"/>
                                      </p:to>
                                    </p:set>
                                    <p:animEffect transition="in" filter="fade">
                                      <p:cBhvr>
                                        <p:cTn id="10" dur="2000"/>
                                        <p:tgtEl>
                                          <p:spTgt spid="20489"/>
                                        </p:tgtEl>
                                      </p:cBhvr>
                                    </p:animEffect>
                                  </p:childTnLst>
                                </p:cTn>
                              </p:par>
                            </p:childTnLst>
                          </p:cTn>
                        </p:par>
                        <p:par>
                          <p:cTn id="11" fill="hold">
                            <p:stCondLst>
                              <p:cond delay="2000"/>
                            </p:stCondLst>
                            <p:childTnLst>
                              <p:par>
                                <p:cTn id="12" presetID="10" presetClass="entr" presetSubtype="0" fill="hold" nodeType="afterEffect">
                                  <p:stCondLst>
                                    <p:cond delay="0"/>
                                  </p:stCondLst>
                                  <p:childTnLst>
                                    <p:set>
                                      <p:cBhvr>
                                        <p:cTn id="13" dur="1" fill="hold">
                                          <p:stCondLst>
                                            <p:cond delay="0"/>
                                          </p:stCondLst>
                                        </p:cTn>
                                        <p:tgtEl>
                                          <p:spTgt spid="20486"/>
                                        </p:tgtEl>
                                        <p:attrNameLst>
                                          <p:attrName>style.visibility</p:attrName>
                                        </p:attrNameLst>
                                      </p:cBhvr>
                                      <p:to>
                                        <p:strVal val="visible"/>
                                      </p:to>
                                    </p:set>
                                    <p:animEffect transition="in" filter="fade">
                                      <p:cBhvr>
                                        <p:cTn id="14" dur="2000"/>
                                        <p:tgtEl>
                                          <p:spTgt spid="2048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0488"/>
                                        </p:tgtEl>
                                        <p:attrNameLst>
                                          <p:attrName>style.visibility</p:attrName>
                                        </p:attrNameLst>
                                      </p:cBhvr>
                                      <p:to>
                                        <p:strVal val="visible"/>
                                      </p:to>
                                    </p:set>
                                    <p:animEffect transition="in" filter="fade">
                                      <p:cBhvr>
                                        <p:cTn id="17" dur="2000"/>
                                        <p:tgtEl>
                                          <p:spTgt spid="20488"/>
                                        </p:tgtEl>
                                      </p:cBhvr>
                                    </p:animEffect>
                                  </p:childTnLst>
                                </p:cTn>
                              </p:par>
                            </p:childTnLst>
                          </p:cTn>
                        </p:par>
                        <p:par>
                          <p:cTn id="18" fill="hold">
                            <p:stCondLst>
                              <p:cond delay="4000"/>
                            </p:stCondLst>
                            <p:childTnLst>
                              <p:par>
                                <p:cTn id="19" presetID="10" presetClass="entr" presetSubtype="0" fill="hold" nodeType="afterEffect">
                                  <p:stCondLst>
                                    <p:cond delay="0"/>
                                  </p:stCondLst>
                                  <p:childTnLst>
                                    <p:set>
                                      <p:cBhvr>
                                        <p:cTn id="20" dur="1" fill="hold">
                                          <p:stCondLst>
                                            <p:cond delay="0"/>
                                          </p:stCondLst>
                                        </p:cTn>
                                        <p:tgtEl>
                                          <p:spTgt spid="20482"/>
                                        </p:tgtEl>
                                        <p:attrNameLst>
                                          <p:attrName>style.visibility</p:attrName>
                                        </p:attrNameLst>
                                      </p:cBhvr>
                                      <p:to>
                                        <p:strVal val="visible"/>
                                      </p:to>
                                    </p:set>
                                    <p:animEffect transition="in" filter="fade">
                                      <p:cBhvr>
                                        <p:cTn id="21" dur="2000"/>
                                        <p:tgtEl>
                                          <p:spTgt spid="2048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483"/>
                                        </p:tgtEl>
                                        <p:attrNameLst>
                                          <p:attrName>style.visibility</p:attrName>
                                        </p:attrNameLst>
                                      </p:cBhvr>
                                      <p:to>
                                        <p:strVal val="visible"/>
                                      </p:to>
                                    </p:set>
                                    <p:animEffect transition="in" filter="fade">
                                      <p:cBhvr>
                                        <p:cTn id="24" dur="2000"/>
                                        <p:tgtEl>
                                          <p:spTgt spid="20483"/>
                                        </p:tgtEl>
                                      </p:cBhvr>
                                    </p:animEffect>
                                  </p:childTnLst>
                                </p:cTn>
                              </p:par>
                            </p:childTnLst>
                          </p:cTn>
                        </p:par>
                        <p:par>
                          <p:cTn id="25" fill="hold">
                            <p:stCondLst>
                              <p:cond delay="6000"/>
                            </p:stCondLst>
                            <p:childTnLst>
                              <p:par>
                                <p:cTn id="26" presetID="10" presetClass="entr" presetSubtype="0" fill="hold" nodeType="afterEffect">
                                  <p:stCondLst>
                                    <p:cond delay="0"/>
                                  </p:stCondLst>
                                  <p:childTnLst>
                                    <p:set>
                                      <p:cBhvr>
                                        <p:cTn id="27" dur="1" fill="hold">
                                          <p:stCondLst>
                                            <p:cond delay="0"/>
                                          </p:stCondLst>
                                        </p:cTn>
                                        <p:tgtEl>
                                          <p:spTgt spid="20487"/>
                                        </p:tgtEl>
                                        <p:attrNameLst>
                                          <p:attrName>style.visibility</p:attrName>
                                        </p:attrNameLst>
                                      </p:cBhvr>
                                      <p:to>
                                        <p:strVal val="visible"/>
                                      </p:to>
                                    </p:set>
                                    <p:animEffect transition="in" filter="fade">
                                      <p:cBhvr>
                                        <p:cTn id="28" dur="2000"/>
                                        <p:tgtEl>
                                          <p:spTgt spid="204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p:bldP spid="20488" grpId="0"/>
      <p:bldP spid="2048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p:nvPr/>
        </p:nvSpPr>
        <p:spPr>
          <a:xfrm>
            <a:off x="928688" y="1268413"/>
            <a:ext cx="7675562" cy="579437"/>
          </a:xfrm>
          <a:prstGeom prst="rect">
            <a:avLst/>
          </a:prstGeom>
          <a:noFill/>
          <a:ln w="9525">
            <a:noFill/>
          </a:ln>
        </p:spPr>
        <p:txBody>
          <a:bodyPr lIns="90000" tIns="46800" rIns="90000" bIns="46800" anchor="t" anchorCtr="0">
            <a:spAutoFit/>
          </a:bodyPr>
          <a:lstStyle/>
          <a:p>
            <a:r>
              <a:rPr lang="zh-CN" altLang="en-US" sz="3200" b="1" dirty="0">
                <a:solidFill>
                  <a:srgbClr val="FFFF00"/>
                </a:solidFill>
                <a:latin typeface="楷体_GB2312" pitchFamily="49" charset="-122"/>
                <a:ea typeface="楷体_GB2312" pitchFamily="49" charset="-122"/>
              </a:rPr>
              <a:t>（二）世界历史上的国际战略格局类型</a:t>
            </a:r>
          </a:p>
        </p:txBody>
      </p:sp>
      <p:sp>
        <p:nvSpPr>
          <p:cNvPr id="24579" name="Rectangle 3"/>
          <p:cNvSpPr/>
          <p:nvPr/>
        </p:nvSpPr>
        <p:spPr>
          <a:xfrm>
            <a:off x="1042988" y="2133600"/>
            <a:ext cx="4321175" cy="579438"/>
          </a:xfrm>
          <a:prstGeom prst="rect">
            <a:avLst/>
          </a:prstGeom>
          <a:noFill/>
          <a:ln w="9525">
            <a:noFill/>
          </a:ln>
        </p:spPr>
        <p:txBody>
          <a:bodyPr lIns="90000" tIns="46800" rIns="90000" bIns="46800" anchor="t" anchorCtr="0">
            <a:spAutoFit/>
          </a:bodyPr>
          <a:lstStyle/>
          <a:p>
            <a:r>
              <a:rPr lang="en-US" altLang="zh-CN" sz="3200" dirty="0">
                <a:solidFill>
                  <a:srgbClr val="FFFF00"/>
                </a:solidFill>
                <a:latin typeface="黑体" panose="02010609060101010101" pitchFamily="49" charset="-122"/>
                <a:ea typeface="黑体" panose="02010609060101010101" pitchFamily="49" charset="-122"/>
              </a:rPr>
              <a:t>1</a:t>
            </a:r>
            <a:r>
              <a:rPr lang="zh-CN" altLang="en-US" sz="3200" dirty="0">
                <a:solidFill>
                  <a:srgbClr val="FFFF00"/>
                </a:solidFill>
                <a:latin typeface="黑体" panose="02010609060101010101" pitchFamily="49" charset="-122"/>
                <a:ea typeface="黑体" panose="02010609060101010101" pitchFamily="49" charset="-122"/>
              </a:rPr>
              <a:t>、单极格局 </a:t>
            </a:r>
          </a:p>
        </p:txBody>
      </p:sp>
      <p:sp>
        <p:nvSpPr>
          <p:cNvPr id="24580" name="Rectangle 4"/>
          <p:cNvSpPr>
            <a:spLocks noChangeArrowheads="1"/>
          </p:cNvSpPr>
          <p:nvPr/>
        </p:nvSpPr>
        <p:spPr bwMode="auto">
          <a:xfrm>
            <a:off x="1079500" y="2924175"/>
            <a:ext cx="7164388" cy="2528888"/>
          </a:xfrm>
          <a:prstGeom prst="rect">
            <a:avLst/>
          </a:prstGeom>
          <a:noFill/>
          <a:ln w="9525">
            <a:noFill/>
            <a:miter lim="800000"/>
          </a:ln>
          <a:effectLst>
            <a:outerShdw dist="35921" dir="2700000" algn="ctr" rotWithShape="0">
              <a:schemeClr val="tx1"/>
            </a:outerShdw>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3200" b="0" i="0" u="none" strike="noStrike" kern="1200" cap="none" spc="0" normalizeH="0" baseline="0" noProof="0">
                <a:ln>
                  <a:noFill/>
                </a:ln>
                <a:solidFill>
                  <a:schemeClr val="bg1"/>
                </a:solidFill>
                <a:effectLst/>
                <a:uLnTx/>
                <a:uFillTx/>
                <a:latin typeface="方正美黑简体" pitchFamily="2" charset="-122"/>
                <a:ea typeface="方正美黑简体" pitchFamily="2" charset="-122"/>
                <a:cs typeface="+mn-cs"/>
              </a:rPr>
              <a:t>       </a:t>
            </a:r>
            <a:r>
              <a:rPr kumimoji="0" lang="zh-CN" altLang="en-US" sz="3200" b="0" i="0" u="none" strike="noStrike" kern="1200" cap="none" spc="0" normalizeH="0" baseline="0" noProof="0">
                <a:ln>
                  <a:noFill/>
                </a:ln>
                <a:solidFill>
                  <a:schemeClr val="bg1"/>
                </a:solidFill>
                <a:effectLst/>
                <a:uLnTx/>
                <a:uFillTx/>
                <a:latin typeface="方正美黑简体" pitchFamily="2" charset="-122"/>
                <a:ea typeface="方正美黑简体" pitchFamily="2" charset="-122"/>
                <a:cs typeface="+mn-cs"/>
              </a:rPr>
              <a:t>所谓单极格局，是指由某一个主要的大国（霸权国）或国家集团在国际政治中占据主导地位，在该国周围存在着一系列其他主权国家，但并不能成为与之抗衡的政治力量。 </a:t>
            </a:r>
          </a:p>
        </p:txBody>
      </p:sp>
      <p:sp>
        <p:nvSpPr>
          <p:cNvPr id="20484" name="Rectangle 8"/>
          <p:cNvSpPr>
            <a:spLocks noChangeArrowheads="1"/>
          </p:cNvSpPr>
          <p:nvPr/>
        </p:nvSpPr>
        <p:spPr bwMode="auto">
          <a:xfrm>
            <a:off x="466725" y="6165850"/>
            <a:ext cx="3889375" cy="396875"/>
          </a:xfrm>
          <a:prstGeom prst="rect">
            <a:avLst/>
          </a:prstGeom>
          <a:noFill/>
          <a:ln w="9525">
            <a:noFill/>
            <a:miter lim="800000"/>
          </a:ln>
          <a:effectLst>
            <a:outerShdw dist="35921" dir="2700000" algn="ctr" rotWithShape="0">
              <a:schemeClr val="tx1"/>
            </a:outerShdw>
          </a:effectLst>
        </p:spPr>
        <p:txBody>
          <a:bodyPr lIns="90000" tIns="46800" rIns="90000" bIns="4680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一、国际战略格局的内涵和类型</a:t>
            </a:r>
          </a:p>
        </p:txBody>
      </p:sp>
      <p:sp>
        <p:nvSpPr>
          <p:cNvPr id="39941" name="Text Box 10"/>
          <p:cNvSpPr txBox="1"/>
          <p:nvPr/>
        </p:nvSpPr>
        <p:spPr>
          <a:xfrm>
            <a:off x="5435600" y="0"/>
            <a:ext cx="3708400" cy="519113"/>
          </a:xfrm>
          <a:prstGeom prst="rect">
            <a:avLst/>
          </a:prstGeom>
          <a:gradFill rotWithShape="1">
            <a:gsLst>
              <a:gs pos="0">
                <a:srgbClr val="006666"/>
              </a:gs>
              <a:gs pos="100000">
                <a:srgbClr val="004141"/>
              </a:gs>
            </a:gsLst>
            <a:lin ang="0" scaled="1"/>
            <a:tileRect/>
          </a:gradFill>
          <a:ln w="9525">
            <a:noFill/>
          </a:ln>
        </p:spPr>
        <p:txBody>
          <a:bodyPr anchor="t" anchorCtr="0">
            <a:spAutoFit/>
          </a:bodyPr>
          <a:lstStyle/>
          <a:p>
            <a:pPr algn="ctr"/>
            <a:endParaRPr lang="zh-CN" altLang="en-US" dirty="0">
              <a:latin typeface="楷体_GB2312" pitchFamily="49" charset="-122"/>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578"/>
                                        </p:tgtEl>
                                        <p:attrNameLst>
                                          <p:attrName>style.visibility</p:attrName>
                                        </p:attrNameLst>
                                      </p:cBhvr>
                                      <p:to>
                                        <p:strVal val="visible"/>
                                      </p:to>
                                    </p:set>
                                    <p:animEffect transition="in" filter="wipe(left)">
                                      <p:cBhvr>
                                        <p:cTn id="7" dur="1000"/>
                                        <p:tgtEl>
                                          <p:spTgt spid="2457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579"/>
                                        </p:tgtEl>
                                        <p:attrNameLst>
                                          <p:attrName>style.visibility</p:attrName>
                                        </p:attrNameLst>
                                      </p:cBhvr>
                                      <p:to>
                                        <p:strVal val="visible"/>
                                      </p:to>
                                    </p:set>
                                    <p:animEffect transition="in" filter="wipe(left)">
                                      <p:cBhvr>
                                        <p:cTn id="12" dur="1000"/>
                                        <p:tgtEl>
                                          <p:spTgt spid="24579"/>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4580"/>
                                        </p:tgtEl>
                                        <p:attrNameLst>
                                          <p:attrName>style.visibility</p:attrName>
                                        </p:attrNameLst>
                                      </p:cBhvr>
                                      <p:to>
                                        <p:strVal val="visible"/>
                                      </p:to>
                                    </p:set>
                                    <p:animEffect transition="in" filter="fade">
                                      <p:cBhvr>
                                        <p:cTn id="16" dur="2000"/>
                                        <p:tgtEl>
                                          <p:spTgt spid="24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8" grpId="0"/>
      <p:bldP spid="24579" grpId="0"/>
      <p:bldP spid="2458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古罗马治下的和平2"/>
          <p:cNvPicPr>
            <a:picLocks noChangeAspect="1"/>
          </p:cNvPicPr>
          <p:nvPr/>
        </p:nvPicPr>
        <p:blipFill>
          <a:blip r:embed="rId2"/>
          <a:stretch>
            <a:fillRect/>
          </a:stretch>
        </p:blipFill>
        <p:spPr>
          <a:xfrm>
            <a:off x="1047750" y="2189163"/>
            <a:ext cx="3713163" cy="2936875"/>
          </a:xfrm>
          <a:prstGeom prst="rect">
            <a:avLst/>
          </a:prstGeom>
          <a:noFill/>
          <a:ln w="9525">
            <a:noFill/>
          </a:ln>
        </p:spPr>
      </p:pic>
      <p:pic>
        <p:nvPicPr>
          <p:cNvPr id="25603" name="Picture 3" descr="日不落帝国"/>
          <p:cNvPicPr>
            <a:picLocks noChangeAspect="1"/>
          </p:cNvPicPr>
          <p:nvPr/>
        </p:nvPicPr>
        <p:blipFill>
          <a:blip r:embed="rId3"/>
          <a:stretch>
            <a:fillRect/>
          </a:stretch>
        </p:blipFill>
        <p:spPr>
          <a:xfrm>
            <a:off x="4718050" y="2189163"/>
            <a:ext cx="3713163" cy="2936875"/>
          </a:xfrm>
          <a:prstGeom prst="rect">
            <a:avLst/>
          </a:prstGeom>
          <a:noFill/>
          <a:ln w="9525">
            <a:noFill/>
          </a:ln>
        </p:spPr>
      </p:pic>
      <p:sp>
        <p:nvSpPr>
          <p:cNvPr id="25604" name="Rectangle 4"/>
          <p:cNvSpPr>
            <a:spLocks noChangeArrowheads="1"/>
          </p:cNvSpPr>
          <p:nvPr/>
        </p:nvSpPr>
        <p:spPr bwMode="auto">
          <a:xfrm>
            <a:off x="1187450" y="4760913"/>
            <a:ext cx="3530600" cy="396875"/>
          </a:xfrm>
          <a:prstGeom prst="rect">
            <a:avLst/>
          </a:prstGeom>
          <a:noFill/>
          <a:ln w="9525">
            <a:noFill/>
            <a:miter lim="800000"/>
          </a:ln>
          <a:effectLst>
            <a:outerShdw dist="28398" dir="1593903" algn="ctr" rotWithShape="0">
              <a:schemeClr val="tx1"/>
            </a:outerShdw>
          </a:effectLst>
        </p:spPr>
        <p:txBody>
          <a:bodyPr lIns="90000" tIns="46800" rIns="90000" bIns="4680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2000" b="1" i="0" u="none" strike="noStrike" kern="1200" cap="none" spc="0" normalizeH="0" baseline="0" noProof="0">
                <a:ln>
                  <a:noFill/>
                </a:ln>
                <a:solidFill>
                  <a:schemeClr val="bg1"/>
                </a:solidFill>
                <a:effectLst/>
                <a:uLnTx/>
                <a:uFillTx/>
                <a:latin typeface="华文中宋" panose="02010600040101010101" pitchFamily="2" charset="-122"/>
                <a:ea typeface="黑体" panose="02010609060101010101" pitchFamily="49" charset="-122"/>
                <a:cs typeface="+mn-cs"/>
              </a:rPr>
              <a:t>“</a:t>
            </a:r>
            <a:r>
              <a:rPr kumimoji="0" lang="zh-CN" altLang="en-US" sz="20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罗马帝国统治下的和平</a:t>
            </a:r>
            <a:r>
              <a:rPr kumimoji="0" lang="zh-CN" altLang="en-US" sz="2000" b="1" i="0" u="none" strike="noStrike" kern="1200" cap="none" spc="0" normalizeH="0" baseline="0" noProof="0">
                <a:ln>
                  <a:noFill/>
                </a:ln>
                <a:solidFill>
                  <a:schemeClr val="bg1"/>
                </a:solidFill>
                <a:effectLst/>
                <a:uLnTx/>
                <a:uFillTx/>
                <a:latin typeface="华文中宋" panose="02010600040101010101" pitchFamily="2" charset="-122"/>
                <a:ea typeface="黑体" panose="02010609060101010101" pitchFamily="49" charset="-122"/>
                <a:cs typeface="+mn-cs"/>
              </a:rPr>
              <a:t>”</a:t>
            </a:r>
            <a:r>
              <a:rPr kumimoji="0" lang="zh-CN" altLang="en-US" sz="20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 </a:t>
            </a:r>
          </a:p>
        </p:txBody>
      </p:sp>
      <p:sp>
        <p:nvSpPr>
          <p:cNvPr id="25605" name="Rectangle 5"/>
          <p:cNvSpPr>
            <a:spLocks noChangeArrowheads="1"/>
          </p:cNvSpPr>
          <p:nvPr/>
        </p:nvSpPr>
        <p:spPr bwMode="auto">
          <a:xfrm>
            <a:off x="4983163" y="4760913"/>
            <a:ext cx="3621088" cy="396875"/>
          </a:xfrm>
          <a:prstGeom prst="rect">
            <a:avLst/>
          </a:prstGeom>
          <a:noFill/>
          <a:ln w="9525">
            <a:noFill/>
            <a:miter lim="800000"/>
          </a:ln>
          <a:effectLst>
            <a:outerShdw dist="28398" dir="1593903" algn="ctr" rotWithShape="0">
              <a:schemeClr val="tx1"/>
            </a:outerShdw>
          </a:effectLst>
        </p:spPr>
        <p:txBody>
          <a:bodyPr lIns="90000" tIns="46800" rIns="90000" bIns="4680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2000" b="1" i="0" u="none" strike="noStrike" kern="1200" cap="none" spc="0" normalizeH="0" baseline="0" noProof="0">
                <a:ln>
                  <a:noFill/>
                </a:ln>
                <a:solidFill>
                  <a:schemeClr val="bg1"/>
                </a:solidFill>
                <a:effectLst/>
                <a:uLnTx/>
                <a:uFillTx/>
                <a:latin typeface="华文中宋" panose="02010600040101010101" pitchFamily="2" charset="-122"/>
                <a:ea typeface="黑体" panose="02010609060101010101" pitchFamily="49" charset="-122"/>
                <a:cs typeface="+mn-cs"/>
              </a:rPr>
              <a:t>“</a:t>
            </a:r>
            <a:r>
              <a:rPr kumimoji="0" lang="zh-CN" altLang="en-US" sz="20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不列颠统治下的和平</a:t>
            </a:r>
            <a:r>
              <a:rPr kumimoji="0" lang="zh-CN" altLang="en-US" sz="2000" b="1" i="0" u="none" strike="noStrike" kern="1200" cap="none" spc="0" normalizeH="0" baseline="0" noProof="0">
                <a:ln>
                  <a:noFill/>
                </a:ln>
                <a:solidFill>
                  <a:schemeClr val="bg1"/>
                </a:solidFill>
                <a:effectLst/>
                <a:uLnTx/>
                <a:uFillTx/>
                <a:latin typeface="华文中宋" panose="02010600040101010101" pitchFamily="2" charset="-122"/>
                <a:ea typeface="黑体" panose="02010609060101010101" pitchFamily="49" charset="-122"/>
                <a:cs typeface="+mn-cs"/>
              </a:rPr>
              <a:t>”</a:t>
            </a:r>
            <a:r>
              <a:rPr kumimoji="0" lang="zh-CN" altLang="en-US" sz="20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 </a:t>
            </a:r>
          </a:p>
        </p:txBody>
      </p:sp>
      <p:sp>
        <p:nvSpPr>
          <p:cNvPr id="40965" name="Rectangle 6"/>
          <p:cNvSpPr/>
          <p:nvPr/>
        </p:nvSpPr>
        <p:spPr>
          <a:xfrm>
            <a:off x="1042988" y="1265238"/>
            <a:ext cx="4321175" cy="579437"/>
          </a:xfrm>
          <a:prstGeom prst="rect">
            <a:avLst/>
          </a:prstGeom>
          <a:noFill/>
          <a:ln w="9525">
            <a:noFill/>
          </a:ln>
        </p:spPr>
        <p:txBody>
          <a:bodyPr lIns="90000" tIns="46800" rIns="90000" bIns="46800" anchor="t" anchorCtr="0">
            <a:spAutoFit/>
          </a:bodyPr>
          <a:lstStyle/>
          <a:p>
            <a:r>
              <a:rPr lang="en-US" altLang="zh-CN" sz="3200" dirty="0">
                <a:solidFill>
                  <a:srgbClr val="FFFF00"/>
                </a:solidFill>
                <a:latin typeface="黑体" panose="02010609060101010101" pitchFamily="49" charset="-122"/>
                <a:ea typeface="黑体" panose="02010609060101010101" pitchFamily="49" charset="-122"/>
              </a:rPr>
              <a:t>1</a:t>
            </a:r>
            <a:r>
              <a:rPr lang="zh-CN" altLang="en-US" sz="3200" dirty="0">
                <a:solidFill>
                  <a:srgbClr val="FFFF00"/>
                </a:solidFill>
                <a:latin typeface="黑体" panose="02010609060101010101" pitchFamily="49" charset="-122"/>
                <a:ea typeface="黑体" panose="02010609060101010101" pitchFamily="49" charset="-122"/>
              </a:rPr>
              <a:t>、单极格局 </a:t>
            </a:r>
          </a:p>
        </p:txBody>
      </p:sp>
      <p:sp>
        <p:nvSpPr>
          <p:cNvPr id="21510" name="Rectangle 8"/>
          <p:cNvSpPr>
            <a:spLocks noChangeArrowheads="1"/>
          </p:cNvSpPr>
          <p:nvPr/>
        </p:nvSpPr>
        <p:spPr bwMode="auto">
          <a:xfrm>
            <a:off x="466725" y="6165850"/>
            <a:ext cx="3889375" cy="396875"/>
          </a:xfrm>
          <a:prstGeom prst="rect">
            <a:avLst/>
          </a:prstGeom>
          <a:noFill/>
          <a:ln w="9525">
            <a:noFill/>
            <a:miter lim="800000"/>
          </a:ln>
          <a:effectLst>
            <a:outerShdw dist="35921" dir="2700000" algn="ctr" rotWithShape="0">
              <a:schemeClr val="tx1"/>
            </a:outerShdw>
          </a:effectLst>
        </p:spPr>
        <p:txBody>
          <a:bodyPr lIns="90000" tIns="46800" rIns="90000" bIns="4680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一、国际战略格局的内涵和类型</a:t>
            </a:r>
          </a:p>
        </p:txBody>
      </p:sp>
      <p:sp>
        <p:nvSpPr>
          <p:cNvPr id="40967" name="Text Box 10"/>
          <p:cNvSpPr txBox="1"/>
          <p:nvPr/>
        </p:nvSpPr>
        <p:spPr>
          <a:xfrm>
            <a:off x="5435600" y="0"/>
            <a:ext cx="3708400" cy="519113"/>
          </a:xfrm>
          <a:prstGeom prst="rect">
            <a:avLst/>
          </a:prstGeom>
          <a:gradFill rotWithShape="1">
            <a:gsLst>
              <a:gs pos="0">
                <a:srgbClr val="006666"/>
              </a:gs>
              <a:gs pos="100000">
                <a:srgbClr val="004141"/>
              </a:gs>
            </a:gsLst>
            <a:lin ang="0" scaled="1"/>
            <a:tileRect/>
          </a:gradFill>
          <a:ln w="9525">
            <a:noFill/>
          </a:ln>
        </p:spPr>
        <p:txBody>
          <a:bodyPr anchor="t" anchorCtr="0">
            <a:spAutoFit/>
          </a:bodyPr>
          <a:lstStyle/>
          <a:p>
            <a:pPr algn="ctr"/>
            <a:endParaRPr lang="zh-CN" altLang="en-US" dirty="0">
              <a:latin typeface="楷体_GB2312" pitchFamily="49" charset="-122"/>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25602"/>
                                        </p:tgtEl>
                                        <p:attrNameLst>
                                          <p:attrName>style.visibility</p:attrName>
                                        </p:attrNameLst>
                                      </p:cBhvr>
                                      <p:to>
                                        <p:strVal val="visible"/>
                                      </p:to>
                                    </p:set>
                                    <p:animEffect transition="in" filter="circle(out)">
                                      <p:cBhvr>
                                        <p:cTn id="7" dur="2000"/>
                                        <p:tgtEl>
                                          <p:spTgt spid="25602"/>
                                        </p:tgtEl>
                                      </p:cBhvr>
                                    </p:animEffect>
                                  </p:childTnLst>
                                </p:cTn>
                              </p:par>
                              <p:par>
                                <p:cTn id="8" presetID="6" presetClass="entr" presetSubtype="32" fill="hold" nodeType="withEffect">
                                  <p:stCondLst>
                                    <p:cond delay="0"/>
                                  </p:stCondLst>
                                  <p:childTnLst>
                                    <p:set>
                                      <p:cBhvr>
                                        <p:cTn id="9" dur="1" fill="hold">
                                          <p:stCondLst>
                                            <p:cond delay="0"/>
                                          </p:stCondLst>
                                        </p:cTn>
                                        <p:tgtEl>
                                          <p:spTgt spid="25603"/>
                                        </p:tgtEl>
                                        <p:attrNameLst>
                                          <p:attrName>style.visibility</p:attrName>
                                        </p:attrNameLst>
                                      </p:cBhvr>
                                      <p:to>
                                        <p:strVal val="visible"/>
                                      </p:to>
                                    </p:set>
                                    <p:animEffect transition="in" filter="circle(out)">
                                      <p:cBhvr>
                                        <p:cTn id="10" dur="2000"/>
                                        <p:tgtEl>
                                          <p:spTgt spid="25603"/>
                                        </p:tgtEl>
                                      </p:cBhvr>
                                    </p:animEffect>
                                  </p:childTnLst>
                                </p:cTn>
                              </p:par>
                              <p:par>
                                <p:cTn id="11" presetID="6" presetClass="entr" presetSubtype="32" fill="hold" grpId="0" nodeType="withEffect">
                                  <p:stCondLst>
                                    <p:cond delay="0"/>
                                  </p:stCondLst>
                                  <p:childTnLst>
                                    <p:set>
                                      <p:cBhvr>
                                        <p:cTn id="12" dur="1" fill="hold">
                                          <p:stCondLst>
                                            <p:cond delay="0"/>
                                          </p:stCondLst>
                                        </p:cTn>
                                        <p:tgtEl>
                                          <p:spTgt spid="25604"/>
                                        </p:tgtEl>
                                        <p:attrNameLst>
                                          <p:attrName>style.visibility</p:attrName>
                                        </p:attrNameLst>
                                      </p:cBhvr>
                                      <p:to>
                                        <p:strVal val="visible"/>
                                      </p:to>
                                    </p:set>
                                    <p:animEffect transition="in" filter="circle(out)">
                                      <p:cBhvr>
                                        <p:cTn id="13" dur="2000"/>
                                        <p:tgtEl>
                                          <p:spTgt spid="25604"/>
                                        </p:tgtEl>
                                      </p:cBhvr>
                                    </p:animEffect>
                                  </p:childTnLst>
                                </p:cTn>
                              </p:par>
                              <p:par>
                                <p:cTn id="14" presetID="6" presetClass="entr" presetSubtype="32" fill="hold" grpId="0" nodeType="withEffect">
                                  <p:stCondLst>
                                    <p:cond delay="0"/>
                                  </p:stCondLst>
                                  <p:childTnLst>
                                    <p:set>
                                      <p:cBhvr>
                                        <p:cTn id="15" dur="1" fill="hold">
                                          <p:stCondLst>
                                            <p:cond delay="0"/>
                                          </p:stCondLst>
                                        </p:cTn>
                                        <p:tgtEl>
                                          <p:spTgt spid="25605"/>
                                        </p:tgtEl>
                                        <p:attrNameLst>
                                          <p:attrName>style.visibility</p:attrName>
                                        </p:attrNameLst>
                                      </p:cBhvr>
                                      <p:to>
                                        <p:strVal val="visible"/>
                                      </p:to>
                                    </p:set>
                                    <p:animEffect transition="in" filter="circle(out)">
                                      <p:cBhvr>
                                        <p:cTn id="16" dur="2000"/>
                                        <p:tgtEl>
                                          <p:spTgt spid="256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p:bldP spid="2560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3"/>
          <p:cNvSpPr>
            <a:spLocks noChangeArrowheads="1"/>
          </p:cNvSpPr>
          <p:nvPr/>
        </p:nvSpPr>
        <p:spPr bwMode="auto">
          <a:xfrm>
            <a:off x="3879850" y="1697038"/>
            <a:ext cx="4221163" cy="3508375"/>
          </a:xfrm>
          <a:prstGeom prst="rect">
            <a:avLst/>
          </a:prstGeom>
          <a:noFill/>
          <a:ln w="9525">
            <a:noFill/>
            <a:miter lim="800000"/>
          </a:ln>
          <a:effectLst>
            <a:outerShdw dist="35921" dir="2700000" algn="ctr" rotWithShape="0">
              <a:schemeClr val="tx1"/>
            </a:outerShdw>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2800" b="0" i="0" u="none" strike="noStrike" kern="1200" cap="none" spc="0" normalizeH="0" baseline="0" noProof="0">
                <a:ln>
                  <a:noFill/>
                </a:ln>
                <a:solidFill>
                  <a:schemeClr val="bg1"/>
                </a:solidFill>
                <a:effectLst/>
                <a:uLnTx/>
                <a:uFillTx/>
                <a:latin typeface="方正美黑简体" pitchFamily="2" charset="-122"/>
                <a:ea typeface="方正美黑简体" pitchFamily="2" charset="-122"/>
                <a:cs typeface="+mn-cs"/>
              </a:rPr>
              <a:t>       </a:t>
            </a:r>
            <a:r>
              <a:rPr kumimoji="0" lang="zh-CN" altLang="en-US" sz="2800" b="0" i="0" u="none" strike="noStrike" kern="1200" cap="none" spc="0" normalizeH="0" baseline="0" noProof="0">
                <a:ln>
                  <a:noFill/>
                </a:ln>
                <a:solidFill>
                  <a:schemeClr val="bg1"/>
                </a:solidFill>
                <a:effectLst/>
                <a:uLnTx/>
                <a:uFillTx/>
                <a:latin typeface="方正美黑简体" pitchFamily="2" charset="-122"/>
                <a:ea typeface="方正美黑简体" pitchFamily="2" charset="-122"/>
                <a:cs typeface="+mn-cs"/>
              </a:rPr>
              <a:t>在我的超级大国定义中，这种国家应当在经济上具有决定性的影响，在技术上占优势，有文化扩张的作用，军事上能影响到全球。只有这四种因素聚于一身的国家才有权得到这种地位。</a:t>
            </a:r>
          </a:p>
        </p:txBody>
      </p:sp>
      <p:sp>
        <p:nvSpPr>
          <p:cNvPr id="26627" name="Text Box 2"/>
          <p:cNvSpPr txBox="1"/>
          <p:nvPr/>
        </p:nvSpPr>
        <p:spPr>
          <a:xfrm>
            <a:off x="1543050" y="5037138"/>
            <a:ext cx="2092325" cy="396875"/>
          </a:xfrm>
          <a:prstGeom prst="rect">
            <a:avLst/>
          </a:prstGeom>
          <a:noFill/>
          <a:ln w="9525">
            <a:noFill/>
          </a:ln>
          <a:effectLst>
            <a:outerShdw dist="17961" dir="2699999" algn="ctr" rotWithShape="0">
              <a:schemeClr val="tx1"/>
            </a:outerShdw>
          </a:effectLst>
        </p:spPr>
        <p:txBody>
          <a:bodyPr lIns="90000" tIns="46800" rIns="90000" bIns="46800" anchor="t" anchorCtr="0">
            <a:spAutoFit/>
          </a:bodyPr>
          <a:lstStyle/>
          <a:p>
            <a:pPr>
              <a:buSzTx/>
            </a:pPr>
            <a:r>
              <a:rPr lang="zh-CN" altLang="en-US" sz="2000" b="1">
                <a:latin typeface="黑体" panose="02010609060101010101" pitchFamily="49" charset="-122"/>
                <a:ea typeface="黑体" panose="02010609060101010101" pitchFamily="49" charset="-122"/>
              </a:rPr>
              <a:t>布热津斯基</a:t>
            </a:r>
          </a:p>
        </p:txBody>
      </p:sp>
      <p:pic>
        <p:nvPicPr>
          <p:cNvPr id="26628" name="Picture 6" descr="布热津斯基2"/>
          <p:cNvPicPr>
            <a:picLocks noChangeAspect="1"/>
          </p:cNvPicPr>
          <p:nvPr/>
        </p:nvPicPr>
        <p:blipFill>
          <a:blip r:embed="rId2"/>
          <a:stretch>
            <a:fillRect/>
          </a:stretch>
        </p:blipFill>
        <p:spPr>
          <a:xfrm>
            <a:off x="822325" y="1517650"/>
            <a:ext cx="2938463" cy="3932238"/>
          </a:xfrm>
          <a:prstGeom prst="rect">
            <a:avLst/>
          </a:prstGeom>
          <a:noFill/>
          <a:ln w="9525">
            <a:noFill/>
          </a:ln>
        </p:spPr>
      </p:pic>
      <p:sp>
        <p:nvSpPr>
          <p:cNvPr id="22532" name="Rectangle 8"/>
          <p:cNvSpPr>
            <a:spLocks noChangeArrowheads="1"/>
          </p:cNvSpPr>
          <p:nvPr/>
        </p:nvSpPr>
        <p:spPr bwMode="auto">
          <a:xfrm>
            <a:off x="466725" y="6165850"/>
            <a:ext cx="3889375" cy="396875"/>
          </a:xfrm>
          <a:prstGeom prst="rect">
            <a:avLst/>
          </a:prstGeom>
          <a:noFill/>
          <a:ln w="9525">
            <a:noFill/>
            <a:miter lim="800000"/>
          </a:ln>
          <a:effectLst>
            <a:outerShdw dist="35921" dir="2700000" algn="ctr" rotWithShape="0">
              <a:schemeClr val="tx1"/>
            </a:outerShdw>
          </a:effectLst>
        </p:spPr>
        <p:txBody>
          <a:bodyPr lIns="90000" tIns="46800" rIns="90000" bIns="4680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一、国际战略格局的内涵和类型</a:t>
            </a:r>
          </a:p>
        </p:txBody>
      </p:sp>
      <p:sp>
        <p:nvSpPr>
          <p:cNvPr id="41989" name="Text Box 10"/>
          <p:cNvSpPr txBox="1"/>
          <p:nvPr/>
        </p:nvSpPr>
        <p:spPr>
          <a:xfrm>
            <a:off x="5435600" y="0"/>
            <a:ext cx="3708400" cy="519113"/>
          </a:xfrm>
          <a:prstGeom prst="rect">
            <a:avLst/>
          </a:prstGeom>
          <a:gradFill rotWithShape="1">
            <a:gsLst>
              <a:gs pos="0">
                <a:srgbClr val="006666"/>
              </a:gs>
              <a:gs pos="100000">
                <a:srgbClr val="004141"/>
              </a:gs>
            </a:gsLst>
            <a:lin ang="0" scaled="1"/>
            <a:tileRect/>
          </a:gradFill>
          <a:ln w="9525">
            <a:noFill/>
          </a:ln>
        </p:spPr>
        <p:txBody>
          <a:bodyPr anchor="t" anchorCtr="0">
            <a:spAutoFit/>
          </a:bodyPr>
          <a:lstStyle/>
          <a:p>
            <a:pPr algn="ctr"/>
            <a:endParaRPr lang="zh-CN" altLang="en-US" dirty="0">
              <a:latin typeface="楷体_GB2312" pitchFamily="49" charset="-122"/>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withEffect">
                                  <p:stCondLst>
                                    <p:cond delay="0"/>
                                  </p:stCondLst>
                                  <p:childTnLst>
                                    <p:set>
                                      <p:cBhvr>
                                        <p:cTn id="6" dur="1" fill="hold">
                                          <p:stCondLst>
                                            <p:cond delay="0"/>
                                          </p:stCondLst>
                                        </p:cTn>
                                        <p:tgtEl>
                                          <p:spTgt spid="26628"/>
                                        </p:tgtEl>
                                        <p:attrNameLst>
                                          <p:attrName>style.visibility</p:attrName>
                                        </p:attrNameLst>
                                      </p:cBhvr>
                                      <p:to>
                                        <p:strVal val="visible"/>
                                      </p:to>
                                    </p:set>
                                    <p:animEffect transition="in" filter="wheel(2)">
                                      <p:cBhvr>
                                        <p:cTn id="7" dur="1000"/>
                                        <p:tgtEl>
                                          <p:spTgt spid="2662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6627"/>
                                        </p:tgtEl>
                                        <p:attrNameLst>
                                          <p:attrName>style.visibility</p:attrName>
                                        </p:attrNameLst>
                                      </p:cBhvr>
                                      <p:to>
                                        <p:strVal val="visible"/>
                                      </p:to>
                                    </p:set>
                                    <p:animEffect transition="in" filter="dissolve">
                                      <p:cBhvr>
                                        <p:cTn id="10" dur="500"/>
                                        <p:tgtEl>
                                          <p:spTgt spid="26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92"/>
          <p:cNvSpPr/>
          <p:nvPr/>
        </p:nvSpPr>
        <p:spPr>
          <a:xfrm>
            <a:off x="1042988" y="1268413"/>
            <a:ext cx="4321175" cy="579437"/>
          </a:xfrm>
          <a:prstGeom prst="rect">
            <a:avLst/>
          </a:prstGeom>
          <a:noFill/>
          <a:ln w="9525">
            <a:noFill/>
          </a:ln>
        </p:spPr>
        <p:txBody>
          <a:bodyPr lIns="90000" tIns="46800" rIns="90000" bIns="46800" anchor="t" anchorCtr="0">
            <a:spAutoFit/>
          </a:bodyPr>
          <a:lstStyle/>
          <a:p>
            <a:r>
              <a:rPr lang="en-US" altLang="zh-CN" sz="3200" dirty="0">
                <a:solidFill>
                  <a:srgbClr val="FFFF00"/>
                </a:solidFill>
                <a:latin typeface="黑体" panose="02010609060101010101" pitchFamily="49" charset="-122"/>
                <a:ea typeface="黑体" panose="02010609060101010101" pitchFamily="49" charset="-122"/>
              </a:rPr>
              <a:t>2</a:t>
            </a:r>
            <a:r>
              <a:rPr lang="zh-CN" altLang="en-US" sz="3200" dirty="0">
                <a:solidFill>
                  <a:srgbClr val="FFFF00"/>
                </a:solidFill>
                <a:latin typeface="黑体" panose="02010609060101010101" pitchFamily="49" charset="-122"/>
                <a:ea typeface="黑体" panose="02010609060101010101" pitchFamily="49" charset="-122"/>
              </a:rPr>
              <a:t>、两极格局</a:t>
            </a:r>
          </a:p>
        </p:txBody>
      </p:sp>
      <p:sp>
        <p:nvSpPr>
          <p:cNvPr id="27651" name="Rectangle 93"/>
          <p:cNvSpPr>
            <a:spLocks noChangeArrowheads="1"/>
          </p:cNvSpPr>
          <p:nvPr/>
        </p:nvSpPr>
        <p:spPr bwMode="auto">
          <a:xfrm>
            <a:off x="971550" y="2212975"/>
            <a:ext cx="7416800" cy="3016250"/>
          </a:xfrm>
          <a:prstGeom prst="rect">
            <a:avLst/>
          </a:prstGeom>
          <a:noFill/>
          <a:ln w="9525">
            <a:noFill/>
            <a:miter lim="800000"/>
          </a:ln>
          <a:effectLst>
            <a:outerShdw dist="35921" dir="2700000" algn="ctr" rotWithShape="0">
              <a:schemeClr val="tx1"/>
            </a:outerShdw>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3200" b="0" i="0" u="none" strike="noStrike" kern="1200" cap="none" spc="0" normalizeH="0" baseline="0" noProof="0">
                <a:ln>
                  <a:noFill/>
                </a:ln>
                <a:solidFill>
                  <a:schemeClr val="bg1"/>
                </a:solidFill>
                <a:effectLst/>
                <a:uLnTx/>
                <a:uFillTx/>
                <a:latin typeface="方正美黑简体" pitchFamily="2" charset="-122"/>
                <a:ea typeface="方正美黑简体" pitchFamily="2" charset="-122"/>
                <a:cs typeface="+mn-cs"/>
              </a:rPr>
              <a:t>       </a:t>
            </a:r>
            <a:r>
              <a:rPr kumimoji="0" lang="zh-CN" altLang="en-US" sz="3200" b="0" i="0" u="none" strike="noStrike" kern="1200" cap="none" spc="0" normalizeH="0" baseline="0" noProof="0">
                <a:ln>
                  <a:noFill/>
                </a:ln>
                <a:solidFill>
                  <a:schemeClr val="bg1"/>
                </a:solidFill>
                <a:effectLst/>
                <a:uLnTx/>
                <a:uFillTx/>
                <a:latin typeface="方正美黑简体" pitchFamily="2" charset="-122"/>
                <a:ea typeface="方正美黑简体" pitchFamily="2" charset="-122"/>
                <a:cs typeface="+mn-cs"/>
              </a:rPr>
              <a:t>所谓两极格局，是指由两个世界大国或国家集团在国际政治中占据主导地位。在这种格局中，两个大国或国家集团之间形成一种势力均衡的状态，它们之间是相互联系、相互制约的，共同影响国际事务，主导国际进程。</a:t>
            </a:r>
          </a:p>
        </p:txBody>
      </p:sp>
      <p:sp>
        <p:nvSpPr>
          <p:cNvPr id="23555" name="Rectangle 8"/>
          <p:cNvSpPr>
            <a:spLocks noChangeArrowheads="1"/>
          </p:cNvSpPr>
          <p:nvPr/>
        </p:nvSpPr>
        <p:spPr bwMode="auto">
          <a:xfrm>
            <a:off x="466725" y="6165850"/>
            <a:ext cx="3889375" cy="396875"/>
          </a:xfrm>
          <a:prstGeom prst="rect">
            <a:avLst/>
          </a:prstGeom>
          <a:noFill/>
          <a:ln w="9525">
            <a:noFill/>
            <a:miter lim="800000"/>
          </a:ln>
          <a:effectLst>
            <a:outerShdw dist="35921" dir="2700000" algn="ctr" rotWithShape="0">
              <a:schemeClr val="tx1"/>
            </a:outerShdw>
          </a:effectLst>
        </p:spPr>
        <p:txBody>
          <a:bodyPr lIns="90000" tIns="46800" rIns="90000" bIns="4680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一、国际战略格局的内涵和类型</a:t>
            </a:r>
          </a:p>
        </p:txBody>
      </p:sp>
      <p:sp>
        <p:nvSpPr>
          <p:cNvPr id="43012" name="Text Box 10"/>
          <p:cNvSpPr txBox="1"/>
          <p:nvPr/>
        </p:nvSpPr>
        <p:spPr>
          <a:xfrm>
            <a:off x="5435600" y="0"/>
            <a:ext cx="3708400" cy="519113"/>
          </a:xfrm>
          <a:prstGeom prst="rect">
            <a:avLst/>
          </a:prstGeom>
          <a:gradFill rotWithShape="1">
            <a:gsLst>
              <a:gs pos="0">
                <a:srgbClr val="006666"/>
              </a:gs>
              <a:gs pos="100000">
                <a:srgbClr val="004141"/>
              </a:gs>
            </a:gsLst>
            <a:lin ang="0" scaled="1"/>
            <a:tileRect/>
          </a:gradFill>
          <a:ln w="9525">
            <a:noFill/>
          </a:ln>
        </p:spPr>
        <p:txBody>
          <a:bodyPr anchor="t" anchorCtr="0">
            <a:spAutoFit/>
          </a:bodyPr>
          <a:lstStyle/>
          <a:p>
            <a:pPr algn="ctr"/>
            <a:endParaRPr lang="zh-CN" altLang="en-US" dirty="0">
              <a:latin typeface="楷体_GB2312" pitchFamily="49" charset="-122"/>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7651"/>
                                        </p:tgtEl>
                                        <p:attrNameLst>
                                          <p:attrName>style.visibility</p:attrName>
                                        </p:attrNameLst>
                                      </p:cBhvr>
                                      <p:to>
                                        <p:strVal val="visible"/>
                                      </p:to>
                                    </p:set>
                                    <p:animEffect transition="in" filter="barn(inVertical)">
                                      <p:cBhvr>
                                        <p:cTn id="7" dur="500"/>
                                        <p:tgtEl>
                                          <p:spTgt spid="276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11" descr="孙子兵法1"/>
          <p:cNvPicPr>
            <a:picLocks noChangeAspect="1"/>
          </p:cNvPicPr>
          <p:nvPr/>
        </p:nvPicPr>
        <p:blipFill>
          <a:blip r:embed="rId2"/>
          <a:stretch>
            <a:fillRect/>
          </a:stretch>
        </p:blipFill>
        <p:spPr>
          <a:xfrm>
            <a:off x="2411413" y="206375"/>
            <a:ext cx="7413625" cy="6038850"/>
          </a:xfrm>
          <a:prstGeom prst="rect">
            <a:avLst/>
          </a:prstGeom>
          <a:noFill/>
          <a:ln w="9525">
            <a:noFill/>
          </a:ln>
        </p:spPr>
      </p:pic>
      <p:pic>
        <p:nvPicPr>
          <p:cNvPr id="5123" name="Picture 7" descr="孙子"/>
          <p:cNvPicPr>
            <a:picLocks noChangeAspect="1"/>
          </p:cNvPicPr>
          <p:nvPr/>
        </p:nvPicPr>
        <p:blipFill>
          <a:blip r:embed="rId3">
            <a:lum contrast="24000"/>
          </a:blip>
          <a:stretch>
            <a:fillRect/>
          </a:stretch>
        </p:blipFill>
        <p:spPr>
          <a:xfrm>
            <a:off x="468313" y="1628775"/>
            <a:ext cx="3484562" cy="4464050"/>
          </a:xfrm>
          <a:prstGeom prst="rect">
            <a:avLst/>
          </a:prstGeom>
          <a:noFill/>
          <a:ln w="9525">
            <a:noFill/>
          </a:ln>
        </p:spPr>
      </p:pic>
      <p:sp>
        <p:nvSpPr>
          <p:cNvPr id="10244" name="WordArt 10"/>
          <p:cNvSpPr>
            <a:spLocks noTextEdit="1"/>
          </p:cNvSpPr>
          <p:nvPr/>
        </p:nvSpPr>
        <p:spPr>
          <a:xfrm>
            <a:off x="4787900" y="1989138"/>
            <a:ext cx="3168650" cy="2735262"/>
          </a:xfrm>
          <a:prstGeom prst="rect">
            <a:avLst/>
          </a:prstGeom>
        </p:spPr>
        <p:txBody>
          <a:bodyPr wrap="none" fromWordArt="1">
            <a:prstTxWarp prst="textPlain">
              <a:avLst>
                <a:gd name="adj" fmla="val 50000"/>
              </a:avLst>
            </a:prstTxWarp>
            <a:normAutofit fontScale="92500" lnSpcReduction="10000"/>
          </a:bodyPr>
          <a:lstStyle/>
          <a:p>
            <a:pPr algn="l" eaLnBrk="0" fontAlgn="base" hangingPunct="0"/>
            <a:r>
              <a:rPr lang="zh-CN" altLang="en-US" sz="4000" b="1" strike="noStrike" spc="800" noProof="1">
                <a:ln w="19050" cap="flat" cmpd="sng">
                  <a:solidFill>
                    <a:schemeClr val="tx1"/>
                  </a:solidFill>
                  <a:prstDash val="solid"/>
                  <a:headEnd type="none" w="med" len="med"/>
                  <a:tailEnd type="none" w="med" len="med"/>
                </a:ln>
                <a:solidFill>
                  <a:srgbClr val="FFFF00"/>
                </a:solidFill>
                <a:effectLst>
                  <a:outerShdw dist="193441" dir="4008084" algn="ctr" rotWithShape="0">
                    <a:srgbClr val="4D4D4D">
                      <a:alpha val="50000"/>
                    </a:srgbClr>
                  </a:outerShdw>
                </a:effectLst>
                <a:latin typeface="楷体_GB2312" charset="0"/>
                <a:ea typeface="楷体_GB2312" charset="0"/>
                <a:cs typeface="+mn-cs"/>
              </a:rPr>
              <a:t>兵者，</a:t>
            </a:r>
            <a:endParaRPr lang="zh-CN" altLang="en-US" sz="4000" b="1" strike="noStrike" spc="800" noProof="1">
              <a:ln w="19050" cap="flat" cmpd="sng">
                <a:solidFill>
                  <a:schemeClr val="tx1"/>
                </a:solidFill>
                <a:prstDash val="solid"/>
                <a:headEnd type="none" w="med" len="med"/>
                <a:tailEnd type="none" w="med" len="med"/>
              </a:ln>
              <a:solidFill>
                <a:srgbClr val="FFFF00"/>
              </a:solidFill>
              <a:effectLst>
                <a:outerShdw dist="193441" dir="4008084" algn="ctr" rotWithShape="0">
                  <a:srgbClr val="4D4D4D">
                    <a:alpha val="50000"/>
                  </a:srgbClr>
                </a:outerShdw>
              </a:effectLst>
              <a:latin typeface="楷体_GB2312" charset="0"/>
              <a:ea typeface="楷体_GB2312" charset="0"/>
            </a:endParaRPr>
          </a:p>
          <a:p>
            <a:pPr algn="l" eaLnBrk="0" fontAlgn="base" hangingPunct="0"/>
            <a:r>
              <a:rPr lang="zh-CN" altLang="en-US" sz="4000" b="1" strike="noStrike" spc="800" noProof="1">
                <a:ln w="19050" cap="flat" cmpd="sng">
                  <a:solidFill>
                    <a:schemeClr val="tx1"/>
                  </a:solidFill>
                  <a:prstDash val="solid"/>
                  <a:headEnd type="none" w="med" len="med"/>
                  <a:tailEnd type="none" w="med" len="med"/>
                </a:ln>
                <a:solidFill>
                  <a:srgbClr val="FFFF00"/>
                </a:solidFill>
                <a:effectLst>
                  <a:outerShdw dist="193441" dir="4008084" algn="ctr" rotWithShape="0">
                    <a:srgbClr val="4D4D4D">
                      <a:alpha val="50000"/>
                    </a:srgbClr>
                  </a:outerShdw>
                </a:effectLst>
                <a:latin typeface="楷体_GB2312" charset="0"/>
                <a:ea typeface="楷体_GB2312" charset="0"/>
                <a:cs typeface="+mn-cs"/>
              </a:rPr>
              <a:t>国之大事，</a:t>
            </a:r>
            <a:endParaRPr lang="zh-CN" altLang="en-US" sz="4000" b="1" strike="noStrike" spc="800" noProof="1">
              <a:ln w="19050" cap="flat" cmpd="sng">
                <a:solidFill>
                  <a:schemeClr val="tx1"/>
                </a:solidFill>
                <a:prstDash val="solid"/>
                <a:headEnd type="none" w="med" len="med"/>
                <a:tailEnd type="none" w="med" len="med"/>
              </a:ln>
              <a:solidFill>
                <a:srgbClr val="FFFF00"/>
              </a:solidFill>
              <a:effectLst>
                <a:outerShdw dist="193441" dir="4008084" algn="ctr" rotWithShape="0">
                  <a:srgbClr val="4D4D4D">
                    <a:alpha val="50000"/>
                  </a:srgbClr>
                </a:outerShdw>
              </a:effectLst>
              <a:latin typeface="楷体_GB2312" charset="0"/>
              <a:ea typeface="楷体_GB2312" charset="0"/>
            </a:endParaRPr>
          </a:p>
          <a:p>
            <a:pPr algn="l" eaLnBrk="0" fontAlgn="base" hangingPunct="0"/>
            <a:r>
              <a:rPr lang="zh-CN" altLang="en-US" sz="4000" b="1" strike="noStrike" spc="800" noProof="1">
                <a:ln w="19050" cap="flat" cmpd="sng">
                  <a:solidFill>
                    <a:schemeClr val="tx1"/>
                  </a:solidFill>
                  <a:prstDash val="solid"/>
                  <a:headEnd type="none" w="med" len="med"/>
                  <a:tailEnd type="none" w="med" len="med"/>
                </a:ln>
                <a:solidFill>
                  <a:srgbClr val="FFFF00"/>
                </a:solidFill>
                <a:effectLst>
                  <a:outerShdw dist="193441" dir="4008084" algn="ctr" rotWithShape="0">
                    <a:srgbClr val="4D4D4D">
                      <a:alpha val="50000"/>
                    </a:srgbClr>
                  </a:outerShdw>
                </a:effectLst>
                <a:latin typeface="楷体_GB2312" charset="0"/>
                <a:ea typeface="楷体_GB2312" charset="0"/>
                <a:cs typeface="+mn-cs"/>
              </a:rPr>
              <a:t>死生之地，</a:t>
            </a:r>
            <a:endParaRPr lang="zh-CN" altLang="en-US" sz="4000" b="1" strike="noStrike" spc="800" noProof="1">
              <a:ln w="19050" cap="flat" cmpd="sng">
                <a:solidFill>
                  <a:schemeClr val="tx1"/>
                </a:solidFill>
                <a:prstDash val="solid"/>
                <a:headEnd type="none" w="med" len="med"/>
                <a:tailEnd type="none" w="med" len="med"/>
              </a:ln>
              <a:solidFill>
                <a:srgbClr val="FFFF00"/>
              </a:solidFill>
              <a:effectLst>
                <a:outerShdw dist="193441" dir="4008084" algn="ctr" rotWithShape="0">
                  <a:srgbClr val="4D4D4D">
                    <a:alpha val="50000"/>
                  </a:srgbClr>
                </a:outerShdw>
              </a:effectLst>
              <a:latin typeface="楷体_GB2312" charset="0"/>
              <a:ea typeface="楷体_GB2312" charset="0"/>
            </a:endParaRPr>
          </a:p>
          <a:p>
            <a:pPr algn="l" eaLnBrk="0" fontAlgn="base" hangingPunct="0"/>
            <a:r>
              <a:rPr lang="zh-CN" altLang="en-US" sz="4000" b="1" strike="noStrike" spc="800" noProof="1">
                <a:ln w="19050" cap="flat" cmpd="sng">
                  <a:solidFill>
                    <a:schemeClr val="tx1"/>
                  </a:solidFill>
                  <a:prstDash val="solid"/>
                  <a:headEnd type="none" w="med" len="med"/>
                  <a:tailEnd type="none" w="med" len="med"/>
                </a:ln>
                <a:solidFill>
                  <a:srgbClr val="FFFF00"/>
                </a:solidFill>
                <a:effectLst>
                  <a:outerShdw dist="193441" dir="4008084" algn="ctr" rotWithShape="0">
                    <a:srgbClr val="4D4D4D">
                      <a:alpha val="50000"/>
                    </a:srgbClr>
                  </a:outerShdw>
                </a:effectLst>
                <a:latin typeface="楷体_GB2312" charset="0"/>
                <a:ea typeface="楷体_GB2312" charset="0"/>
                <a:cs typeface="+mn-cs"/>
              </a:rPr>
              <a:t>存亡之道，</a:t>
            </a:r>
            <a:endParaRPr lang="zh-CN" altLang="en-US" sz="4000" b="1" strike="noStrike" spc="800" noProof="1">
              <a:ln w="19050" cap="flat" cmpd="sng">
                <a:solidFill>
                  <a:schemeClr val="tx1"/>
                </a:solidFill>
                <a:prstDash val="solid"/>
                <a:headEnd type="none" w="med" len="med"/>
                <a:tailEnd type="none" w="med" len="med"/>
              </a:ln>
              <a:solidFill>
                <a:srgbClr val="FFFF00"/>
              </a:solidFill>
              <a:effectLst>
                <a:outerShdw dist="193441" dir="4008084" algn="ctr" rotWithShape="0">
                  <a:srgbClr val="4D4D4D">
                    <a:alpha val="50000"/>
                  </a:srgbClr>
                </a:outerShdw>
              </a:effectLst>
              <a:latin typeface="楷体_GB2312" charset="0"/>
              <a:ea typeface="楷体_GB2312" charset="0"/>
            </a:endParaRPr>
          </a:p>
          <a:p>
            <a:pPr algn="l" eaLnBrk="0" fontAlgn="base" hangingPunct="0"/>
            <a:r>
              <a:rPr lang="zh-CN" altLang="en-US" sz="4000" b="1" strike="noStrike" spc="800" noProof="1">
                <a:ln w="19050" cap="flat" cmpd="sng">
                  <a:solidFill>
                    <a:schemeClr val="tx1"/>
                  </a:solidFill>
                  <a:prstDash val="solid"/>
                  <a:headEnd type="none" w="med" len="med"/>
                  <a:tailEnd type="none" w="med" len="med"/>
                </a:ln>
                <a:solidFill>
                  <a:srgbClr val="FFFF00"/>
                </a:solidFill>
                <a:effectLst>
                  <a:outerShdw dist="193441" dir="4008084" algn="ctr" rotWithShape="0">
                    <a:srgbClr val="4D4D4D">
                      <a:alpha val="50000"/>
                    </a:srgbClr>
                  </a:outerShdw>
                </a:effectLst>
                <a:latin typeface="楷体_GB2312" charset="0"/>
                <a:ea typeface="楷体_GB2312" charset="0"/>
                <a:cs typeface="+mn-cs"/>
              </a:rPr>
              <a:t>不可不察也。</a:t>
            </a:r>
            <a:endParaRPr lang="zh-CN" altLang="en-US" sz="4000" b="1" strike="noStrike" spc="800" noProof="1">
              <a:ln w="19050" cap="flat" cmpd="sng">
                <a:solidFill>
                  <a:schemeClr val="tx1"/>
                </a:solidFill>
                <a:prstDash val="solid"/>
                <a:headEnd type="none" w="med" len="med"/>
                <a:tailEnd type="none" w="med" len="med"/>
              </a:ln>
              <a:solidFill>
                <a:srgbClr val="FFFF00"/>
              </a:solidFill>
              <a:effectLst>
                <a:outerShdw dist="193441" dir="4008084" algn="ctr" rotWithShape="0">
                  <a:srgbClr val="4D4D4D">
                    <a:alpha val="50000"/>
                  </a:srgbClr>
                </a:outerShdw>
              </a:effectLst>
              <a:latin typeface="楷体_GB2312" charset="0"/>
              <a:ea typeface="楷体_GB2312" charset="0"/>
            </a:endParaRPr>
          </a:p>
        </p:txBody>
      </p:sp>
      <p:sp>
        <p:nvSpPr>
          <p:cNvPr id="11268" name="Text Box 10"/>
          <p:cNvSpPr txBox="1"/>
          <p:nvPr/>
        </p:nvSpPr>
        <p:spPr>
          <a:xfrm>
            <a:off x="5435600" y="0"/>
            <a:ext cx="3708400" cy="519113"/>
          </a:xfrm>
          <a:prstGeom prst="rect">
            <a:avLst/>
          </a:prstGeom>
          <a:gradFill rotWithShape="1">
            <a:gsLst>
              <a:gs pos="0">
                <a:srgbClr val="006666"/>
              </a:gs>
              <a:gs pos="100000">
                <a:srgbClr val="004141"/>
              </a:gs>
            </a:gsLst>
            <a:lin ang="0" scaled="1"/>
            <a:tileRect/>
          </a:gradFill>
          <a:ln w="9525">
            <a:noFill/>
          </a:ln>
        </p:spPr>
        <p:txBody>
          <a:bodyPr anchor="t" anchorCtr="0">
            <a:spAutoFit/>
          </a:bodyPr>
          <a:lstStyle/>
          <a:p>
            <a:pPr algn="ctr"/>
            <a:endParaRPr lang="zh-CN" altLang="en-US" dirty="0">
              <a:latin typeface="楷体_GB2312" pitchFamily="49" charset="-122"/>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123"/>
                                        </p:tgtEl>
                                        <p:attrNameLst>
                                          <p:attrName>style.visibility</p:attrName>
                                        </p:attrNameLst>
                                      </p:cBhvr>
                                      <p:to>
                                        <p:strVal val="visible"/>
                                      </p:to>
                                    </p:set>
                                    <p:anim calcmode="lin" valueType="num">
                                      <p:cBhvr>
                                        <p:cTn id="7" dur="1000" fill="hold"/>
                                        <p:tgtEl>
                                          <p:spTgt spid="5123"/>
                                        </p:tgtEl>
                                        <p:attrNameLst>
                                          <p:attrName>ppt_w</p:attrName>
                                        </p:attrNameLst>
                                      </p:cBhvr>
                                      <p:tavLst>
                                        <p:tav tm="0">
                                          <p:val>
                                            <p:fltVal val="0"/>
                                          </p:val>
                                        </p:tav>
                                        <p:tav tm="100000">
                                          <p:val>
                                            <p:strVal val="#ppt_w"/>
                                          </p:val>
                                        </p:tav>
                                      </p:tavLst>
                                    </p:anim>
                                    <p:anim calcmode="lin" valueType="num">
                                      <p:cBhvr>
                                        <p:cTn id="8" dur="1000" fill="hold"/>
                                        <p:tgtEl>
                                          <p:spTgt spid="5123"/>
                                        </p:tgtEl>
                                        <p:attrNameLst>
                                          <p:attrName>ppt_h</p:attrName>
                                        </p:attrNameLst>
                                      </p:cBhvr>
                                      <p:tavLst>
                                        <p:tav tm="0">
                                          <p:val>
                                            <p:fltVal val="0"/>
                                          </p:val>
                                        </p:tav>
                                        <p:tav tm="100000">
                                          <p:val>
                                            <p:strVal val="#ppt_h"/>
                                          </p:val>
                                        </p:tav>
                                      </p:tavLst>
                                    </p:anim>
                                    <p:animEffect transition="in" filter="fade">
                                      <p:cBhvr>
                                        <p:cTn id="9" dur="1000"/>
                                        <p:tgtEl>
                                          <p:spTgt spid="5123"/>
                                        </p:tgtEl>
                                      </p:cBhvr>
                                    </p:animEffect>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5122"/>
                                        </p:tgtEl>
                                        <p:attrNameLst>
                                          <p:attrName>style.visibility</p:attrName>
                                        </p:attrNameLst>
                                      </p:cBhvr>
                                      <p:to>
                                        <p:strVal val="visible"/>
                                      </p:to>
                                    </p:set>
                                    <p:animEffect transition="in" filter="fade">
                                      <p:cBhvr>
                                        <p:cTn id="13" dur="1000"/>
                                        <p:tgtEl>
                                          <p:spTgt spid="5122"/>
                                        </p:tgtEl>
                                      </p:cBhvr>
                                    </p:animEffect>
                                  </p:childTnLst>
                                </p:cTn>
                              </p:par>
                            </p:childTnLst>
                          </p:cTn>
                        </p:par>
                        <p:par>
                          <p:cTn id="14" fill="hold">
                            <p:stCondLst>
                              <p:cond delay="2000"/>
                            </p:stCondLst>
                            <p:childTnLst>
                              <p:par>
                                <p:cTn id="15" presetID="22" presetClass="entr" presetSubtype="1" fill="hold" nodeType="afterEffect">
                                  <p:stCondLst>
                                    <p:cond delay="0"/>
                                  </p:stCondLst>
                                  <p:childTnLst>
                                    <p:set>
                                      <p:cBhvr>
                                        <p:cTn id="16" dur="1" fill="hold">
                                          <p:stCondLst>
                                            <p:cond delay="0"/>
                                          </p:stCondLst>
                                        </p:cTn>
                                        <p:tgtEl>
                                          <p:spTgt spid="10244"/>
                                        </p:tgtEl>
                                        <p:attrNameLst>
                                          <p:attrName>style.visibility</p:attrName>
                                        </p:attrNameLst>
                                      </p:cBhvr>
                                      <p:to>
                                        <p:strVal val="visible"/>
                                      </p:to>
                                    </p:set>
                                    <p:animEffect transition="in" filter="wipe(up)">
                                      <p:cBhvr>
                                        <p:cTn id="17" dur="2000"/>
                                        <p:tgtEl>
                                          <p:spTgt spid="10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AutoShape 2"/>
          <p:cNvSpPr/>
          <p:nvPr/>
        </p:nvSpPr>
        <p:spPr>
          <a:xfrm>
            <a:off x="1901825" y="3097213"/>
            <a:ext cx="1963738" cy="904875"/>
          </a:xfrm>
          <a:prstGeom prst="rightArrow">
            <a:avLst>
              <a:gd name="adj1" fmla="val 50000"/>
              <a:gd name="adj2" fmla="val 53741"/>
            </a:avLst>
          </a:prstGeom>
          <a:gradFill rotWithShape="0">
            <a:gsLst>
              <a:gs pos="0">
                <a:srgbClr val="CC0000"/>
              </a:gs>
              <a:gs pos="100000">
                <a:srgbClr val="FF6600"/>
              </a:gs>
            </a:gsLst>
            <a:lin ang="0" scaled="1"/>
            <a:tileRect/>
          </a:gradFill>
          <a:ln w="9525" cap="flat" cmpd="sng">
            <a:solidFill>
              <a:schemeClr val="tx1"/>
            </a:solidFill>
            <a:prstDash val="solid"/>
            <a:miter/>
            <a:headEnd type="none" w="med" len="med"/>
            <a:tailEnd type="none" w="med" len="med"/>
          </a:ln>
        </p:spPr>
        <p:txBody>
          <a:bodyPr wrap="none" anchor="ctr" anchorCtr="0"/>
          <a:lstStyle/>
          <a:p>
            <a:r>
              <a:rPr lang="zh-CN" altLang="en-US" sz="2400" dirty="0">
                <a:solidFill>
                  <a:srgbClr val="66FFFF"/>
                </a:solidFill>
                <a:latin typeface="方正美黑简体" pitchFamily="2" charset="-122"/>
                <a:ea typeface="方正美黑简体" pitchFamily="2" charset="-122"/>
              </a:rPr>
              <a:t>冷战遏制</a:t>
            </a:r>
          </a:p>
        </p:txBody>
      </p:sp>
      <p:sp>
        <p:nvSpPr>
          <p:cNvPr id="28675" name="AutoShape 3"/>
          <p:cNvSpPr/>
          <p:nvPr/>
        </p:nvSpPr>
        <p:spPr>
          <a:xfrm flipH="1">
            <a:off x="5084763" y="3097213"/>
            <a:ext cx="2235200" cy="904875"/>
          </a:xfrm>
          <a:prstGeom prst="rightArrow">
            <a:avLst>
              <a:gd name="adj1" fmla="val 50000"/>
              <a:gd name="adj2" fmla="val 61171"/>
            </a:avLst>
          </a:prstGeom>
          <a:gradFill rotWithShape="0">
            <a:gsLst>
              <a:gs pos="0">
                <a:srgbClr val="CCFFFF"/>
              </a:gs>
              <a:gs pos="100000">
                <a:schemeClr val="accent1"/>
              </a:gs>
            </a:gsLst>
            <a:lin ang="0" scaled="1"/>
            <a:tileRect/>
          </a:gradFill>
          <a:ln w="9525" cap="flat" cmpd="sng">
            <a:solidFill>
              <a:schemeClr val="tx1"/>
            </a:solidFill>
            <a:prstDash val="solid"/>
            <a:miter/>
            <a:headEnd type="none" w="med" len="med"/>
            <a:tailEnd type="none" w="med" len="med"/>
          </a:ln>
        </p:spPr>
        <p:txBody>
          <a:bodyPr wrap="none" anchor="ctr" anchorCtr="0"/>
          <a:lstStyle/>
          <a:p>
            <a:pPr algn="r"/>
            <a:r>
              <a:rPr lang="zh-CN" altLang="en-US" sz="2400" dirty="0">
                <a:solidFill>
                  <a:srgbClr val="990000"/>
                </a:solidFill>
                <a:latin typeface="黑体" panose="02010609060101010101" pitchFamily="49" charset="-122"/>
                <a:ea typeface="方正美黑简体" pitchFamily="2" charset="-122"/>
              </a:rPr>
              <a:t>针锋相对</a:t>
            </a:r>
          </a:p>
        </p:txBody>
      </p:sp>
      <p:grpSp>
        <p:nvGrpSpPr>
          <p:cNvPr id="2" name="组合 28675"/>
          <p:cNvGrpSpPr/>
          <p:nvPr/>
        </p:nvGrpSpPr>
        <p:grpSpPr>
          <a:xfrm>
            <a:off x="885825" y="1416050"/>
            <a:ext cx="2979738" cy="1163638"/>
            <a:chOff x="0" y="0"/>
            <a:chExt cx="1877" cy="733"/>
          </a:xfrm>
        </p:grpSpPr>
        <p:sp>
          <p:nvSpPr>
            <p:cNvPr id="44036" name="AutoShape 5"/>
            <p:cNvSpPr/>
            <p:nvPr/>
          </p:nvSpPr>
          <p:spPr>
            <a:xfrm>
              <a:off x="0" y="0"/>
              <a:ext cx="1877" cy="733"/>
            </a:xfrm>
            <a:custGeom>
              <a:avLst/>
              <a:gdLst/>
              <a:ahLst/>
              <a:cxnLst>
                <a:cxn ang="0">
                  <a:pos x="1" y="0"/>
                </a:cxn>
                <a:cxn ang="0">
                  <a:pos x="1" y="0"/>
                </a:cxn>
                <a:cxn ang="0">
                  <a:pos x="1" y="0"/>
                </a:cxn>
                <a:cxn ang="0">
                  <a:pos x="1" y="0"/>
                </a:cxn>
                <a:cxn ang="0">
                  <a:pos x="0" y="0"/>
                </a:cxn>
                <a:cxn ang="0">
                  <a:pos x="0" y="0"/>
                </a:cxn>
                <a:cxn ang="0">
                  <a:pos x="0" y="0"/>
                </a:cxn>
                <a:cxn ang="0">
                  <a:pos x="0" y="0"/>
                </a:cxn>
                <a:cxn ang="0">
                  <a:pos x="1" y="0"/>
                </a:cxn>
                <a:cxn ang="0">
                  <a:pos x="1" y="0"/>
                </a:cxn>
                <a:cxn ang="0">
                  <a:pos x="1" y="0"/>
                </a:cxn>
              </a:cxnLst>
              <a:rect l="0" t="0" r="0" b="0"/>
              <a:pathLst>
                <a:path w="21600" h="21600">
                  <a:moveTo>
                    <a:pt x="21600" y="6079"/>
                  </a:moveTo>
                  <a:lnTo>
                    <a:pt x="15000" y="0"/>
                  </a:lnTo>
                  <a:lnTo>
                    <a:pt x="15000"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000" y="9246"/>
                  </a:lnTo>
                  <a:lnTo>
                    <a:pt x="15000" y="12158"/>
                  </a:lnTo>
                  <a:close/>
                </a:path>
              </a:pathLst>
            </a:custGeom>
            <a:gradFill rotWithShape="0">
              <a:gsLst>
                <a:gs pos="0">
                  <a:srgbClr val="CC0000"/>
                </a:gs>
                <a:gs pos="100000">
                  <a:srgbClr val="FF6600"/>
                </a:gs>
              </a:gsLst>
              <a:lin ang="0" scaled="1"/>
              <a:tileRect/>
            </a:gradFill>
            <a:ln w="9525" cap="flat" cmpd="sng">
              <a:solidFill>
                <a:schemeClr val="tx1"/>
              </a:solidFill>
              <a:prstDash val="solid"/>
              <a:miter/>
              <a:headEnd type="none" w="med" len="med"/>
              <a:tailEnd type="none" w="med" len="med"/>
            </a:ln>
          </p:spPr>
          <p:txBody>
            <a:bodyPr/>
            <a:lstStyle/>
            <a:p>
              <a:endParaRPr lang="zh-CN" altLang="en-US"/>
            </a:p>
          </p:txBody>
        </p:sp>
        <p:sp>
          <p:nvSpPr>
            <p:cNvPr id="44037" name="Text Box 6"/>
            <p:cNvSpPr txBox="1"/>
            <p:nvPr/>
          </p:nvSpPr>
          <p:spPr>
            <a:xfrm>
              <a:off x="948" y="29"/>
              <a:ext cx="438" cy="288"/>
            </a:xfrm>
            <a:prstGeom prst="rect">
              <a:avLst/>
            </a:prstGeom>
            <a:noFill/>
            <a:ln w="9525">
              <a:noFill/>
            </a:ln>
          </p:spPr>
          <p:txBody>
            <a:bodyPr anchor="t" anchorCtr="0">
              <a:spAutoFit/>
            </a:bodyPr>
            <a:lstStyle/>
            <a:p>
              <a:pPr>
                <a:spcBef>
                  <a:spcPct val="50000"/>
                </a:spcBef>
              </a:pPr>
              <a:r>
                <a:rPr lang="zh-CN" altLang="en-US" sz="2400" dirty="0">
                  <a:solidFill>
                    <a:srgbClr val="66FFFF"/>
                  </a:solidFill>
                  <a:latin typeface="黑体" panose="02010609060101010101" pitchFamily="49" charset="-122"/>
                  <a:ea typeface="方正美黑简体" pitchFamily="2" charset="-122"/>
                </a:rPr>
                <a:t>划</a:t>
              </a:r>
            </a:p>
          </p:txBody>
        </p:sp>
        <p:sp>
          <p:nvSpPr>
            <p:cNvPr id="44038" name="Rectangle 7"/>
            <p:cNvSpPr/>
            <p:nvPr/>
          </p:nvSpPr>
          <p:spPr>
            <a:xfrm rot="-3799050">
              <a:off x="144" y="402"/>
              <a:ext cx="308" cy="288"/>
            </a:xfrm>
            <a:prstGeom prst="rect">
              <a:avLst/>
            </a:prstGeom>
            <a:noFill/>
            <a:ln w="9525">
              <a:noFill/>
            </a:ln>
          </p:spPr>
          <p:txBody>
            <a:bodyPr wrap="none" anchor="t" anchorCtr="0">
              <a:spAutoFit/>
            </a:bodyPr>
            <a:lstStyle/>
            <a:p>
              <a:r>
                <a:rPr lang="zh-CN" altLang="en-US" sz="2400" dirty="0">
                  <a:solidFill>
                    <a:srgbClr val="66FFFF"/>
                  </a:solidFill>
                  <a:latin typeface="黑体" panose="02010609060101010101" pitchFamily="49" charset="-122"/>
                  <a:ea typeface="方正美黑简体" pitchFamily="2" charset="-122"/>
                </a:rPr>
                <a:t>马</a:t>
              </a:r>
            </a:p>
          </p:txBody>
        </p:sp>
        <p:sp>
          <p:nvSpPr>
            <p:cNvPr id="44039" name="Rectangle 8"/>
            <p:cNvSpPr/>
            <p:nvPr/>
          </p:nvSpPr>
          <p:spPr>
            <a:xfrm rot="-2726572">
              <a:off x="294" y="204"/>
              <a:ext cx="288" cy="308"/>
            </a:xfrm>
            <a:prstGeom prst="rect">
              <a:avLst/>
            </a:prstGeom>
            <a:noFill/>
            <a:ln w="9525">
              <a:noFill/>
            </a:ln>
          </p:spPr>
          <p:txBody>
            <a:bodyPr wrap="none" anchor="t" anchorCtr="0">
              <a:spAutoFit/>
            </a:bodyPr>
            <a:lstStyle/>
            <a:p>
              <a:r>
                <a:rPr lang="zh-CN" altLang="en-US" sz="2400" dirty="0">
                  <a:solidFill>
                    <a:srgbClr val="66FFFF"/>
                  </a:solidFill>
                  <a:latin typeface="黑体" panose="02010609060101010101" pitchFamily="49" charset="-122"/>
                  <a:ea typeface="方正美黑简体" pitchFamily="2" charset="-122"/>
                </a:rPr>
                <a:t>歇</a:t>
              </a:r>
            </a:p>
          </p:txBody>
        </p:sp>
        <p:sp>
          <p:nvSpPr>
            <p:cNvPr id="44040" name="Rectangle 9"/>
            <p:cNvSpPr/>
            <p:nvPr/>
          </p:nvSpPr>
          <p:spPr>
            <a:xfrm rot="-1553771">
              <a:off x="487" y="103"/>
              <a:ext cx="308" cy="288"/>
            </a:xfrm>
            <a:prstGeom prst="rect">
              <a:avLst/>
            </a:prstGeom>
            <a:noFill/>
            <a:ln w="9525">
              <a:noFill/>
            </a:ln>
          </p:spPr>
          <p:txBody>
            <a:bodyPr wrap="none" anchor="t" anchorCtr="0">
              <a:spAutoFit/>
            </a:bodyPr>
            <a:lstStyle/>
            <a:p>
              <a:r>
                <a:rPr lang="zh-CN" altLang="en-US" sz="2400" dirty="0">
                  <a:solidFill>
                    <a:srgbClr val="66FFFF"/>
                  </a:solidFill>
                  <a:latin typeface="黑体" panose="02010609060101010101" pitchFamily="49" charset="-122"/>
                  <a:ea typeface="方正美黑简体" pitchFamily="2" charset="-122"/>
                </a:rPr>
                <a:t>尔</a:t>
              </a:r>
            </a:p>
          </p:txBody>
        </p:sp>
        <p:sp>
          <p:nvSpPr>
            <p:cNvPr id="44041" name="Rectangle 10"/>
            <p:cNvSpPr/>
            <p:nvPr/>
          </p:nvSpPr>
          <p:spPr>
            <a:xfrm rot="-195227">
              <a:off x="741" y="58"/>
              <a:ext cx="308" cy="288"/>
            </a:xfrm>
            <a:prstGeom prst="rect">
              <a:avLst/>
            </a:prstGeom>
            <a:noFill/>
            <a:ln w="9525">
              <a:noFill/>
            </a:ln>
          </p:spPr>
          <p:txBody>
            <a:bodyPr wrap="none" anchor="t" anchorCtr="0">
              <a:spAutoFit/>
            </a:bodyPr>
            <a:lstStyle/>
            <a:p>
              <a:r>
                <a:rPr lang="zh-CN" altLang="en-US" sz="2400" dirty="0">
                  <a:solidFill>
                    <a:srgbClr val="66FFFF"/>
                  </a:solidFill>
                  <a:latin typeface="黑体" panose="02010609060101010101" pitchFamily="49" charset="-122"/>
                  <a:ea typeface="方正美黑简体" pitchFamily="2" charset="-122"/>
                </a:rPr>
                <a:t>计</a:t>
              </a:r>
            </a:p>
          </p:txBody>
        </p:sp>
      </p:grpSp>
      <p:sp>
        <p:nvSpPr>
          <p:cNvPr id="28683" name="AutoShape 11"/>
          <p:cNvSpPr/>
          <p:nvPr/>
        </p:nvSpPr>
        <p:spPr>
          <a:xfrm>
            <a:off x="3865563" y="3032125"/>
            <a:ext cx="1219200" cy="1035050"/>
          </a:xfrm>
          <a:prstGeom prst="star24">
            <a:avLst>
              <a:gd name="adj" fmla="val 37500"/>
            </a:avLst>
          </a:prstGeom>
          <a:solidFill>
            <a:srgbClr val="993300"/>
          </a:solidFill>
          <a:ln w="9525" cap="flat" cmpd="sng">
            <a:solidFill>
              <a:schemeClr val="tx1"/>
            </a:solidFill>
            <a:prstDash val="solid"/>
            <a:miter/>
            <a:headEnd type="none" w="med" len="med"/>
            <a:tailEnd type="none" w="med" len="med"/>
          </a:ln>
        </p:spPr>
        <p:txBody>
          <a:bodyPr wrap="none" anchor="ctr" anchorCtr="0"/>
          <a:lstStyle/>
          <a:p>
            <a:pPr algn="ctr"/>
            <a:r>
              <a:rPr lang="zh-CN" altLang="en-US" dirty="0">
                <a:solidFill>
                  <a:srgbClr val="FFFF00"/>
                </a:solidFill>
                <a:latin typeface="方正美黑简体" pitchFamily="2" charset="-122"/>
                <a:ea typeface="方正美黑简体" pitchFamily="2" charset="-122"/>
              </a:rPr>
              <a:t>政治</a:t>
            </a:r>
          </a:p>
        </p:txBody>
      </p:sp>
      <p:sp>
        <p:nvSpPr>
          <p:cNvPr id="28684" name="AutoShape 12"/>
          <p:cNvSpPr/>
          <p:nvPr/>
        </p:nvSpPr>
        <p:spPr>
          <a:xfrm>
            <a:off x="3865563" y="1222375"/>
            <a:ext cx="1219200" cy="1035050"/>
          </a:xfrm>
          <a:prstGeom prst="star24">
            <a:avLst>
              <a:gd name="adj" fmla="val 37500"/>
            </a:avLst>
          </a:prstGeom>
          <a:solidFill>
            <a:srgbClr val="993300"/>
          </a:solidFill>
          <a:ln w="9525" cap="flat" cmpd="sng">
            <a:solidFill>
              <a:schemeClr val="tx1"/>
            </a:solidFill>
            <a:prstDash val="solid"/>
            <a:miter/>
            <a:headEnd type="none" w="med" len="med"/>
            <a:tailEnd type="none" w="med" len="med"/>
          </a:ln>
        </p:spPr>
        <p:txBody>
          <a:bodyPr wrap="none" anchor="ctr" anchorCtr="0"/>
          <a:lstStyle/>
          <a:p>
            <a:pPr algn="ctr"/>
            <a:r>
              <a:rPr lang="zh-CN" altLang="en-US" dirty="0">
                <a:solidFill>
                  <a:srgbClr val="FFFF00"/>
                </a:solidFill>
                <a:latin typeface="方正美黑简体" pitchFamily="2" charset="-122"/>
                <a:ea typeface="方正美黑简体" pitchFamily="2" charset="-122"/>
              </a:rPr>
              <a:t>经济</a:t>
            </a:r>
          </a:p>
        </p:txBody>
      </p:sp>
      <p:grpSp>
        <p:nvGrpSpPr>
          <p:cNvPr id="3" name="组合 28684"/>
          <p:cNvGrpSpPr/>
          <p:nvPr/>
        </p:nvGrpSpPr>
        <p:grpSpPr>
          <a:xfrm>
            <a:off x="844550" y="2624138"/>
            <a:ext cx="1146175" cy="1817687"/>
            <a:chOff x="0" y="0"/>
            <a:chExt cx="793" cy="1145"/>
          </a:xfrm>
        </p:grpSpPr>
        <p:pic>
          <p:nvPicPr>
            <p:cNvPr id="44045" name="Picture 14" descr="美国新新国旗"/>
            <p:cNvPicPr>
              <a:picLocks noChangeAspect="1"/>
            </p:cNvPicPr>
            <p:nvPr/>
          </p:nvPicPr>
          <p:blipFill>
            <a:blip r:embed="rId2"/>
            <a:stretch>
              <a:fillRect/>
            </a:stretch>
          </p:blipFill>
          <p:spPr>
            <a:xfrm>
              <a:off x="0" y="0"/>
              <a:ext cx="623" cy="1145"/>
            </a:xfrm>
            <a:prstGeom prst="rect">
              <a:avLst/>
            </a:prstGeom>
            <a:noFill/>
            <a:ln w="28575" cap="flat" cmpd="sng">
              <a:solidFill>
                <a:schemeClr val="bg1"/>
              </a:solidFill>
              <a:prstDash val="solid"/>
              <a:miter/>
              <a:headEnd type="none" w="med" len="med"/>
              <a:tailEnd type="none" w="med" len="med"/>
            </a:ln>
          </p:spPr>
        </p:pic>
        <p:sp>
          <p:nvSpPr>
            <p:cNvPr id="44046" name="Text Box 15"/>
            <p:cNvSpPr txBox="1"/>
            <p:nvPr/>
          </p:nvSpPr>
          <p:spPr>
            <a:xfrm>
              <a:off x="111" y="371"/>
              <a:ext cx="682" cy="442"/>
            </a:xfrm>
            <a:prstGeom prst="rect">
              <a:avLst/>
            </a:prstGeom>
            <a:noFill/>
            <a:ln w="9525">
              <a:noFill/>
            </a:ln>
          </p:spPr>
          <p:txBody>
            <a:bodyPr anchor="t" anchorCtr="0">
              <a:spAutoFit/>
            </a:bodyPr>
            <a:lstStyle/>
            <a:p>
              <a:pPr>
                <a:spcBef>
                  <a:spcPct val="50000"/>
                </a:spcBef>
              </a:pPr>
              <a:r>
                <a:rPr lang="zh-CN" altLang="en-US" sz="4000" dirty="0">
                  <a:solidFill>
                    <a:srgbClr val="000000"/>
                  </a:solidFill>
                  <a:latin typeface="黑体" panose="02010609060101010101" pitchFamily="49" charset="-122"/>
                  <a:ea typeface="方正美黑简体" pitchFamily="2" charset="-122"/>
                </a:rPr>
                <a:t>美</a:t>
              </a:r>
            </a:p>
          </p:txBody>
        </p:sp>
      </p:grpSp>
      <p:sp>
        <p:nvSpPr>
          <p:cNvPr id="28688" name="AutoShape 16"/>
          <p:cNvSpPr/>
          <p:nvPr/>
        </p:nvSpPr>
        <p:spPr>
          <a:xfrm>
            <a:off x="3865563" y="4841875"/>
            <a:ext cx="1219200" cy="1035050"/>
          </a:xfrm>
          <a:prstGeom prst="star24">
            <a:avLst>
              <a:gd name="adj" fmla="val 37500"/>
            </a:avLst>
          </a:prstGeom>
          <a:solidFill>
            <a:srgbClr val="993300"/>
          </a:solidFill>
          <a:ln w="9525" cap="flat" cmpd="sng">
            <a:solidFill>
              <a:schemeClr val="tx1"/>
            </a:solidFill>
            <a:prstDash val="solid"/>
            <a:miter/>
            <a:headEnd type="none" w="med" len="med"/>
            <a:tailEnd type="none" w="med" len="med"/>
          </a:ln>
        </p:spPr>
        <p:txBody>
          <a:bodyPr wrap="none" anchor="ctr" anchorCtr="0"/>
          <a:lstStyle/>
          <a:p>
            <a:pPr algn="ctr"/>
            <a:r>
              <a:rPr lang="zh-CN" altLang="en-US" dirty="0">
                <a:solidFill>
                  <a:srgbClr val="FFFF00"/>
                </a:solidFill>
                <a:latin typeface="方正美黑简体" pitchFamily="2" charset="-122"/>
                <a:ea typeface="方正美黑简体" pitchFamily="2" charset="-122"/>
              </a:rPr>
              <a:t>军事</a:t>
            </a:r>
          </a:p>
        </p:txBody>
      </p:sp>
      <p:grpSp>
        <p:nvGrpSpPr>
          <p:cNvPr id="4" name="组合 28688"/>
          <p:cNvGrpSpPr/>
          <p:nvPr/>
        </p:nvGrpSpPr>
        <p:grpSpPr>
          <a:xfrm>
            <a:off x="5084763" y="1416050"/>
            <a:ext cx="3251200" cy="1363663"/>
            <a:chOff x="0" y="0"/>
            <a:chExt cx="2048" cy="859"/>
          </a:xfrm>
        </p:grpSpPr>
        <p:sp>
          <p:nvSpPr>
            <p:cNvPr id="44049" name="AutoShape 18"/>
            <p:cNvSpPr/>
            <p:nvPr/>
          </p:nvSpPr>
          <p:spPr>
            <a:xfrm flipH="1">
              <a:off x="0" y="0"/>
              <a:ext cx="2048" cy="733"/>
            </a:xfrm>
            <a:custGeom>
              <a:avLst/>
              <a:gdLst/>
              <a:ahLst/>
              <a:cxnLst>
                <a:cxn ang="0">
                  <a:pos x="2" y="0"/>
                </a:cxn>
                <a:cxn ang="0">
                  <a:pos x="1" y="0"/>
                </a:cxn>
                <a:cxn ang="0">
                  <a:pos x="1" y="0"/>
                </a:cxn>
                <a:cxn ang="0">
                  <a:pos x="1" y="0"/>
                </a:cxn>
                <a:cxn ang="0">
                  <a:pos x="0" y="0"/>
                </a:cxn>
                <a:cxn ang="0">
                  <a:pos x="0" y="0"/>
                </a:cxn>
                <a:cxn ang="0">
                  <a:pos x="0" y="0"/>
                </a:cxn>
                <a:cxn ang="0">
                  <a:pos x="0" y="0"/>
                </a:cxn>
                <a:cxn ang="0">
                  <a:pos x="1" y="0"/>
                </a:cxn>
                <a:cxn ang="0">
                  <a:pos x="1" y="0"/>
                </a:cxn>
                <a:cxn ang="0">
                  <a:pos x="1" y="0"/>
                </a:cxn>
              </a:cxnLst>
              <a:rect l="0" t="0" r="0" b="0"/>
              <a:pathLst>
                <a:path w="21600" h="21600">
                  <a:moveTo>
                    <a:pt x="21600" y="6079"/>
                  </a:moveTo>
                  <a:lnTo>
                    <a:pt x="15000" y="0"/>
                  </a:lnTo>
                  <a:lnTo>
                    <a:pt x="15000"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000" y="9246"/>
                  </a:lnTo>
                  <a:lnTo>
                    <a:pt x="15000" y="12158"/>
                  </a:lnTo>
                  <a:close/>
                </a:path>
              </a:pathLst>
            </a:custGeom>
            <a:gradFill rotWithShape="0">
              <a:gsLst>
                <a:gs pos="0">
                  <a:srgbClr val="CCFFFF"/>
                </a:gs>
                <a:gs pos="100000">
                  <a:schemeClr val="accent1"/>
                </a:gs>
              </a:gsLst>
              <a:lin ang="0" scaled="1"/>
              <a:tileRect/>
            </a:gradFill>
            <a:ln w="9525" cap="flat" cmpd="sng">
              <a:solidFill>
                <a:schemeClr val="tx1"/>
              </a:solidFill>
              <a:prstDash val="solid"/>
              <a:miter/>
              <a:headEnd type="none" w="med" len="med"/>
              <a:tailEnd type="none" w="med" len="med"/>
            </a:ln>
          </p:spPr>
          <p:txBody>
            <a:bodyPr/>
            <a:lstStyle/>
            <a:p>
              <a:endParaRPr lang="zh-CN" altLang="en-US"/>
            </a:p>
          </p:txBody>
        </p:sp>
        <p:sp>
          <p:nvSpPr>
            <p:cNvPr id="44050" name="Rectangle 19"/>
            <p:cNvSpPr/>
            <p:nvPr/>
          </p:nvSpPr>
          <p:spPr>
            <a:xfrm rot="-20906" flipH="1">
              <a:off x="668" y="71"/>
              <a:ext cx="308" cy="288"/>
            </a:xfrm>
            <a:prstGeom prst="rect">
              <a:avLst/>
            </a:prstGeom>
            <a:noFill/>
            <a:ln w="9525">
              <a:noFill/>
            </a:ln>
          </p:spPr>
          <p:txBody>
            <a:bodyPr wrap="none" anchor="t" anchorCtr="0">
              <a:spAutoFit/>
            </a:bodyPr>
            <a:lstStyle/>
            <a:p>
              <a:r>
                <a:rPr lang="zh-CN" altLang="en-US" sz="2400" dirty="0">
                  <a:solidFill>
                    <a:srgbClr val="990000"/>
                  </a:solidFill>
                  <a:latin typeface="黑体" panose="02010609060101010101" pitchFamily="49" charset="-122"/>
                  <a:ea typeface="方正美黑简体" pitchFamily="2" charset="-122"/>
                </a:rPr>
                <a:t>成</a:t>
              </a:r>
            </a:p>
          </p:txBody>
        </p:sp>
        <p:sp>
          <p:nvSpPr>
            <p:cNvPr id="44051" name="Rectangle 20"/>
            <p:cNvSpPr/>
            <p:nvPr/>
          </p:nvSpPr>
          <p:spPr>
            <a:xfrm rot="-251153" flipH="1">
              <a:off x="922" y="83"/>
              <a:ext cx="308" cy="288"/>
            </a:xfrm>
            <a:prstGeom prst="rect">
              <a:avLst/>
            </a:prstGeom>
            <a:noFill/>
            <a:ln w="9525">
              <a:noFill/>
            </a:ln>
          </p:spPr>
          <p:txBody>
            <a:bodyPr wrap="none" anchor="t" anchorCtr="0">
              <a:spAutoFit/>
            </a:bodyPr>
            <a:lstStyle/>
            <a:p>
              <a:r>
                <a:rPr lang="zh-CN" altLang="en-US" sz="2400" dirty="0">
                  <a:solidFill>
                    <a:srgbClr val="990000"/>
                  </a:solidFill>
                  <a:latin typeface="黑体" panose="02010609060101010101" pitchFamily="49" charset="-122"/>
                  <a:ea typeface="方正美黑简体" pitchFamily="2" charset="-122"/>
                </a:rPr>
                <a:t>立</a:t>
              </a:r>
            </a:p>
          </p:txBody>
        </p:sp>
        <p:sp>
          <p:nvSpPr>
            <p:cNvPr id="44052" name="Rectangle 21"/>
            <p:cNvSpPr/>
            <p:nvPr/>
          </p:nvSpPr>
          <p:spPr>
            <a:xfrm rot="995021" flipH="1">
              <a:off x="1194" y="104"/>
              <a:ext cx="308" cy="288"/>
            </a:xfrm>
            <a:prstGeom prst="rect">
              <a:avLst/>
            </a:prstGeom>
            <a:noFill/>
            <a:ln w="9525">
              <a:noFill/>
            </a:ln>
          </p:spPr>
          <p:txBody>
            <a:bodyPr wrap="none" anchor="t" anchorCtr="0">
              <a:spAutoFit/>
            </a:bodyPr>
            <a:lstStyle/>
            <a:p>
              <a:r>
                <a:rPr lang="zh-CN" altLang="en-US" sz="2400" dirty="0">
                  <a:solidFill>
                    <a:srgbClr val="990000"/>
                  </a:solidFill>
                  <a:latin typeface="黑体" panose="02010609060101010101" pitchFamily="49" charset="-122"/>
                  <a:ea typeface="方正美黑简体" pitchFamily="2" charset="-122"/>
                </a:rPr>
                <a:t>经</a:t>
              </a:r>
            </a:p>
          </p:txBody>
        </p:sp>
        <p:sp>
          <p:nvSpPr>
            <p:cNvPr id="44053" name="Rectangle 22"/>
            <p:cNvSpPr/>
            <p:nvPr/>
          </p:nvSpPr>
          <p:spPr>
            <a:xfrm rot="3295983" flipH="1">
              <a:off x="1395" y="253"/>
              <a:ext cx="308" cy="288"/>
            </a:xfrm>
            <a:prstGeom prst="rect">
              <a:avLst/>
            </a:prstGeom>
            <a:noFill/>
            <a:ln w="9525">
              <a:noFill/>
            </a:ln>
          </p:spPr>
          <p:txBody>
            <a:bodyPr wrap="none" anchor="t" anchorCtr="0">
              <a:spAutoFit/>
            </a:bodyPr>
            <a:lstStyle/>
            <a:p>
              <a:r>
                <a:rPr lang="zh-CN" altLang="en-US" sz="2400" dirty="0">
                  <a:solidFill>
                    <a:srgbClr val="990000"/>
                  </a:solidFill>
                  <a:latin typeface="黑体" panose="02010609060101010101" pitchFamily="49" charset="-122"/>
                  <a:ea typeface="方正美黑简体" pitchFamily="2" charset="-122"/>
                </a:rPr>
                <a:t>互</a:t>
              </a:r>
            </a:p>
          </p:txBody>
        </p:sp>
        <p:sp>
          <p:nvSpPr>
            <p:cNvPr id="44054" name="Text Box 23"/>
            <p:cNvSpPr txBox="1"/>
            <p:nvPr/>
          </p:nvSpPr>
          <p:spPr>
            <a:xfrm rot="3340768" flipH="1">
              <a:off x="1492" y="442"/>
              <a:ext cx="437" cy="288"/>
            </a:xfrm>
            <a:prstGeom prst="rect">
              <a:avLst/>
            </a:prstGeom>
            <a:noFill/>
            <a:ln w="9525">
              <a:noFill/>
            </a:ln>
          </p:spPr>
          <p:txBody>
            <a:bodyPr anchor="t" anchorCtr="0">
              <a:spAutoFit/>
            </a:bodyPr>
            <a:lstStyle/>
            <a:p>
              <a:pPr>
                <a:spcBef>
                  <a:spcPct val="50000"/>
                </a:spcBef>
              </a:pPr>
              <a:r>
                <a:rPr lang="zh-CN" altLang="en-US" sz="2400" dirty="0">
                  <a:solidFill>
                    <a:srgbClr val="990000"/>
                  </a:solidFill>
                  <a:latin typeface="黑体" panose="02010609060101010101" pitchFamily="49" charset="-122"/>
                  <a:ea typeface="方正美黑简体" pitchFamily="2" charset="-122"/>
                </a:rPr>
                <a:t>会</a:t>
              </a:r>
            </a:p>
          </p:txBody>
        </p:sp>
      </p:grpSp>
      <p:grpSp>
        <p:nvGrpSpPr>
          <p:cNvPr id="5" name="组合 28695"/>
          <p:cNvGrpSpPr/>
          <p:nvPr/>
        </p:nvGrpSpPr>
        <p:grpSpPr>
          <a:xfrm>
            <a:off x="7388225" y="2644775"/>
            <a:ext cx="947738" cy="1809750"/>
            <a:chOff x="0" y="0"/>
            <a:chExt cx="597" cy="1140"/>
          </a:xfrm>
        </p:grpSpPr>
        <p:pic>
          <p:nvPicPr>
            <p:cNvPr id="44056" name="Picture 25" descr="苏联国旗1"/>
            <p:cNvPicPr>
              <a:picLocks noChangeAspect="1"/>
            </p:cNvPicPr>
            <p:nvPr/>
          </p:nvPicPr>
          <p:blipFill>
            <a:blip r:embed="rId3"/>
            <a:stretch>
              <a:fillRect/>
            </a:stretch>
          </p:blipFill>
          <p:spPr>
            <a:xfrm>
              <a:off x="0" y="0"/>
              <a:ext cx="597" cy="1140"/>
            </a:xfrm>
            <a:prstGeom prst="rect">
              <a:avLst/>
            </a:prstGeom>
            <a:noFill/>
            <a:ln w="28575" cap="flat" cmpd="sng">
              <a:solidFill>
                <a:schemeClr val="bg1"/>
              </a:solidFill>
              <a:prstDash val="solid"/>
              <a:miter/>
              <a:headEnd type="none" w="med" len="med"/>
              <a:tailEnd type="none" w="med" len="med"/>
            </a:ln>
          </p:spPr>
        </p:pic>
        <p:sp>
          <p:nvSpPr>
            <p:cNvPr id="44057" name="Text Box 26"/>
            <p:cNvSpPr txBox="1"/>
            <p:nvPr/>
          </p:nvSpPr>
          <p:spPr>
            <a:xfrm>
              <a:off x="128" y="366"/>
              <a:ext cx="341" cy="442"/>
            </a:xfrm>
            <a:prstGeom prst="rect">
              <a:avLst/>
            </a:prstGeom>
            <a:noFill/>
            <a:ln w="9525">
              <a:noFill/>
            </a:ln>
          </p:spPr>
          <p:txBody>
            <a:bodyPr anchor="t" anchorCtr="0">
              <a:spAutoFit/>
            </a:bodyPr>
            <a:lstStyle/>
            <a:p>
              <a:pPr>
                <a:spcBef>
                  <a:spcPct val="50000"/>
                </a:spcBef>
              </a:pPr>
              <a:r>
                <a:rPr lang="zh-CN" altLang="en-US" sz="4000" dirty="0">
                  <a:solidFill>
                    <a:schemeClr val="tx1"/>
                  </a:solidFill>
                  <a:latin typeface="黑体" panose="02010609060101010101" pitchFamily="49" charset="-122"/>
                  <a:ea typeface="方正美黑简体" pitchFamily="2" charset="-122"/>
                </a:rPr>
                <a:t>苏</a:t>
              </a:r>
            </a:p>
          </p:txBody>
        </p:sp>
      </p:grpSp>
      <p:grpSp>
        <p:nvGrpSpPr>
          <p:cNvPr id="6" name="组合 28698"/>
          <p:cNvGrpSpPr/>
          <p:nvPr/>
        </p:nvGrpSpPr>
        <p:grpSpPr>
          <a:xfrm>
            <a:off x="885825" y="4519613"/>
            <a:ext cx="2979738" cy="1163637"/>
            <a:chOff x="0" y="0"/>
            <a:chExt cx="1877" cy="733"/>
          </a:xfrm>
        </p:grpSpPr>
        <p:sp>
          <p:nvSpPr>
            <p:cNvPr id="44059" name="AutoShape 28"/>
            <p:cNvSpPr/>
            <p:nvPr/>
          </p:nvSpPr>
          <p:spPr>
            <a:xfrm flipV="1">
              <a:off x="0" y="0"/>
              <a:ext cx="1877" cy="733"/>
            </a:xfrm>
            <a:custGeom>
              <a:avLst/>
              <a:gdLst/>
              <a:ahLst/>
              <a:cxnLst>
                <a:cxn ang="0">
                  <a:pos x="1" y="0"/>
                </a:cxn>
                <a:cxn ang="0">
                  <a:pos x="1" y="0"/>
                </a:cxn>
                <a:cxn ang="0">
                  <a:pos x="1" y="0"/>
                </a:cxn>
                <a:cxn ang="0">
                  <a:pos x="1" y="0"/>
                </a:cxn>
                <a:cxn ang="0">
                  <a:pos x="0" y="0"/>
                </a:cxn>
                <a:cxn ang="0">
                  <a:pos x="0" y="0"/>
                </a:cxn>
                <a:cxn ang="0">
                  <a:pos x="0" y="0"/>
                </a:cxn>
                <a:cxn ang="0">
                  <a:pos x="0" y="0"/>
                </a:cxn>
                <a:cxn ang="0">
                  <a:pos x="1" y="0"/>
                </a:cxn>
                <a:cxn ang="0">
                  <a:pos x="1" y="0"/>
                </a:cxn>
                <a:cxn ang="0">
                  <a:pos x="1" y="0"/>
                </a:cxn>
              </a:cxnLst>
              <a:rect l="0" t="0" r="0" b="0"/>
              <a:pathLst>
                <a:path w="21600" h="21600">
                  <a:moveTo>
                    <a:pt x="21600" y="6079"/>
                  </a:moveTo>
                  <a:lnTo>
                    <a:pt x="15000" y="0"/>
                  </a:lnTo>
                  <a:lnTo>
                    <a:pt x="15000"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000" y="9246"/>
                  </a:lnTo>
                  <a:lnTo>
                    <a:pt x="15000" y="12158"/>
                  </a:lnTo>
                  <a:close/>
                </a:path>
              </a:pathLst>
            </a:custGeom>
            <a:gradFill rotWithShape="0">
              <a:gsLst>
                <a:gs pos="0">
                  <a:srgbClr val="CC0000"/>
                </a:gs>
                <a:gs pos="100000">
                  <a:srgbClr val="FF6600"/>
                </a:gs>
              </a:gsLst>
              <a:lin ang="0" scaled="1"/>
              <a:tileRect/>
            </a:gradFill>
            <a:ln w="9525" cap="flat" cmpd="sng">
              <a:solidFill>
                <a:schemeClr val="tx1"/>
              </a:solidFill>
              <a:prstDash val="solid"/>
              <a:miter/>
              <a:headEnd type="none" w="med" len="med"/>
              <a:tailEnd type="none" w="med" len="med"/>
            </a:ln>
          </p:spPr>
          <p:txBody>
            <a:bodyPr/>
            <a:lstStyle/>
            <a:p>
              <a:endParaRPr lang="zh-CN" altLang="en-US"/>
            </a:p>
          </p:txBody>
        </p:sp>
        <p:sp>
          <p:nvSpPr>
            <p:cNvPr id="44060" name="Text Box 29"/>
            <p:cNvSpPr txBox="1"/>
            <p:nvPr/>
          </p:nvSpPr>
          <p:spPr>
            <a:xfrm>
              <a:off x="1002" y="355"/>
              <a:ext cx="624" cy="288"/>
            </a:xfrm>
            <a:prstGeom prst="rect">
              <a:avLst/>
            </a:prstGeom>
            <a:noFill/>
            <a:ln w="9525">
              <a:noFill/>
            </a:ln>
          </p:spPr>
          <p:txBody>
            <a:bodyPr anchor="t" anchorCtr="0">
              <a:spAutoFit/>
            </a:bodyPr>
            <a:lstStyle/>
            <a:p>
              <a:pPr>
                <a:spcBef>
                  <a:spcPct val="50000"/>
                </a:spcBef>
              </a:pPr>
              <a:r>
                <a:rPr lang="zh-CN" altLang="en-US" sz="2400" dirty="0">
                  <a:solidFill>
                    <a:srgbClr val="66FFFF"/>
                  </a:solidFill>
                  <a:latin typeface="黑体" panose="02010609060101010101" pitchFamily="49" charset="-122"/>
                  <a:ea typeface="方正美黑简体" pitchFamily="2" charset="-122"/>
                </a:rPr>
                <a:t>约</a:t>
              </a:r>
            </a:p>
          </p:txBody>
        </p:sp>
        <p:sp>
          <p:nvSpPr>
            <p:cNvPr id="44061" name="Text Box 30"/>
            <p:cNvSpPr txBox="1"/>
            <p:nvPr/>
          </p:nvSpPr>
          <p:spPr>
            <a:xfrm rot="1166297">
              <a:off x="238" y="225"/>
              <a:ext cx="308" cy="288"/>
            </a:xfrm>
            <a:prstGeom prst="rect">
              <a:avLst/>
            </a:prstGeom>
            <a:noFill/>
            <a:ln w="9525">
              <a:noFill/>
            </a:ln>
          </p:spPr>
          <p:txBody>
            <a:bodyPr wrap="none" anchor="t" anchorCtr="0">
              <a:spAutoFit/>
            </a:bodyPr>
            <a:lstStyle/>
            <a:p>
              <a:r>
                <a:rPr lang="zh-CN" altLang="en-US" sz="2400" dirty="0">
                  <a:solidFill>
                    <a:srgbClr val="66FFFF"/>
                  </a:solidFill>
                  <a:latin typeface="黑体" panose="02010609060101010101" pitchFamily="49" charset="-122"/>
                  <a:ea typeface="方正美黑简体" pitchFamily="2" charset="-122"/>
                </a:rPr>
                <a:t>成</a:t>
              </a:r>
            </a:p>
          </p:txBody>
        </p:sp>
        <p:sp>
          <p:nvSpPr>
            <p:cNvPr id="44062" name="Text Box 31"/>
            <p:cNvSpPr txBox="1"/>
            <p:nvPr/>
          </p:nvSpPr>
          <p:spPr>
            <a:xfrm rot="986119">
              <a:off x="473" y="319"/>
              <a:ext cx="308" cy="288"/>
            </a:xfrm>
            <a:prstGeom prst="rect">
              <a:avLst/>
            </a:prstGeom>
            <a:noFill/>
            <a:ln w="9525">
              <a:noFill/>
            </a:ln>
          </p:spPr>
          <p:txBody>
            <a:bodyPr wrap="none" anchor="t" anchorCtr="0">
              <a:spAutoFit/>
            </a:bodyPr>
            <a:lstStyle/>
            <a:p>
              <a:r>
                <a:rPr lang="zh-CN" altLang="en-US" sz="2400" dirty="0">
                  <a:solidFill>
                    <a:srgbClr val="66FFFF"/>
                  </a:solidFill>
                  <a:latin typeface="黑体" panose="02010609060101010101" pitchFamily="49" charset="-122"/>
                  <a:ea typeface="方正美黑简体" pitchFamily="2" charset="-122"/>
                </a:rPr>
                <a:t>立</a:t>
              </a:r>
            </a:p>
          </p:txBody>
        </p:sp>
        <p:sp>
          <p:nvSpPr>
            <p:cNvPr id="44063" name="Rectangle 32"/>
            <p:cNvSpPr/>
            <p:nvPr/>
          </p:nvSpPr>
          <p:spPr>
            <a:xfrm rot="207910">
              <a:off x="732" y="358"/>
              <a:ext cx="308" cy="288"/>
            </a:xfrm>
            <a:prstGeom prst="rect">
              <a:avLst/>
            </a:prstGeom>
            <a:noFill/>
            <a:ln w="9525">
              <a:noFill/>
            </a:ln>
          </p:spPr>
          <p:txBody>
            <a:bodyPr wrap="none" anchor="t" anchorCtr="0">
              <a:spAutoFit/>
            </a:bodyPr>
            <a:lstStyle/>
            <a:p>
              <a:r>
                <a:rPr lang="zh-CN" altLang="en-US" sz="2400" dirty="0">
                  <a:solidFill>
                    <a:srgbClr val="66FFFF"/>
                  </a:solidFill>
                  <a:latin typeface="黑体" panose="02010609060101010101" pitchFamily="49" charset="-122"/>
                  <a:ea typeface="方正美黑简体" pitchFamily="2" charset="-122"/>
                </a:rPr>
                <a:t>北</a:t>
              </a:r>
            </a:p>
          </p:txBody>
        </p:sp>
      </p:grpSp>
      <p:grpSp>
        <p:nvGrpSpPr>
          <p:cNvPr id="7" name="组合 28704"/>
          <p:cNvGrpSpPr/>
          <p:nvPr/>
        </p:nvGrpSpPr>
        <p:grpSpPr>
          <a:xfrm>
            <a:off x="5084763" y="4519613"/>
            <a:ext cx="3251200" cy="1163637"/>
            <a:chOff x="0" y="0"/>
            <a:chExt cx="2048" cy="733"/>
          </a:xfrm>
        </p:grpSpPr>
        <p:sp>
          <p:nvSpPr>
            <p:cNvPr id="44065" name="AutoShape 34"/>
            <p:cNvSpPr/>
            <p:nvPr/>
          </p:nvSpPr>
          <p:spPr>
            <a:xfrm flipH="1" flipV="1">
              <a:off x="0" y="0"/>
              <a:ext cx="2048" cy="733"/>
            </a:xfrm>
            <a:custGeom>
              <a:avLst/>
              <a:gdLst/>
              <a:ahLst/>
              <a:cxnLst>
                <a:cxn ang="0">
                  <a:pos x="2" y="0"/>
                </a:cxn>
                <a:cxn ang="0">
                  <a:pos x="1" y="0"/>
                </a:cxn>
                <a:cxn ang="0">
                  <a:pos x="1" y="0"/>
                </a:cxn>
                <a:cxn ang="0">
                  <a:pos x="1" y="0"/>
                </a:cxn>
                <a:cxn ang="0">
                  <a:pos x="0" y="0"/>
                </a:cxn>
                <a:cxn ang="0">
                  <a:pos x="0" y="0"/>
                </a:cxn>
                <a:cxn ang="0">
                  <a:pos x="0" y="0"/>
                </a:cxn>
                <a:cxn ang="0">
                  <a:pos x="0" y="0"/>
                </a:cxn>
                <a:cxn ang="0">
                  <a:pos x="1" y="0"/>
                </a:cxn>
                <a:cxn ang="0">
                  <a:pos x="1" y="0"/>
                </a:cxn>
                <a:cxn ang="0">
                  <a:pos x="1" y="0"/>
                </a:cxn>
              </a:cxnLst>
              <a:rect l="0" t="0" r="0" b="0"/>
              <a:pathLst>
                <a:path w="21600" h="21600">
                  <a:moveTo>
                    <a:pt x="21600" y="6079"/>
                  </a:moveTo>
                  <a:lnTo>
                    <a:pt x="15000" y="0"/>
                  </a:lnTo>
                  <a:lnTo>
                    <a:pt x="15000"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000" y="9246"/>
                  </a:lnTo>
                  <a:lnTo>
                    <a:pt x="15000" y="12158"/>
                  </a:lnTo>
                  <a:close/>
                </a:path>
              </a:pathLst>
            </a:custGeom>
            <a:gradFill rotWithShape="0">
              <a:gsLst>
                <a:gs pos="0">
                  <a:srgbClr val="CCFFFF"/>
                </a:gs>
                <a:gs pos="100000">
                  <a:schemeClr val="accent1"/>
                </a:gs>
              </a:gsLst>
              <a:lin ang="0" scaled="1"/>
              <a:tileRect/>
            </a:gradFill>
            <a:ln w="9525" cap="flat" cmpd="sng">
              <a:solidFill>
                <a:schemeClr val="tx1"/>
              </a:solidFill>
              <a:prstDash val="solid"/>
              <a:miter/>
              <a:headEnd type="none" w="med" len="med"/>
              <a:tailEnd type="none" w="med" len="med"/>
            </a:ln>
          </p:spPr>
          <p:txBody>
            <a:bodyPr/>
            <a:lstStyle/>
            <a:p>
              <a:endParaRPr lang="zh-CN" altLang="en-US"/>
            </a:p>
          </p:txBody>
        </p:sp>
        <p:sp>
          <p:nvSpPr>
            <p:cNvPr id="44066" name="Text Box 35"/>
            <p:cNvSpPr txBox="1"/>
            <p:nvPr/>
          </p:nvSpPr>
          <p:spPr>
            <a:xfrm>
              <a:off x="653" y="368"/>
              <a:ext cx="350" cy="288"/>
            </a:xfrm>
            <a:prstGeom prst="rect">
              <a:avLst/>
            </a:prstGeom>
            <a:noFill/>
            <a:ln w="9525">
              <a:noFill/>
            </a:ln>
          </p:spPr>
          <p:txBody>
            <a:bodyPr anchor="t" anchorCtr="0">
              <a:spAutoFit/>
            </a:bodyPr>
            <a:lstStyle/>
            <a:p>
              <a:pPr>
                <a:spcBef>
                  <a:spcPct val="50000"/>
                </a:spcBef>
              </a:pPr>
              <a:r>
                <a:rPr lang="zh-CN" altLang="en-US" sz="2400" dirty="0">
                  <a:solidFill>
                    <a:srgbClr val="990000"/>
                  </a:solidFill>
                  <a:latin typeface="黑体" panose="02010609060101010101" pitchFamily="49" charset="-122"/>
                  <a:ea typeface="方正美黑简体" pitchFamily="2" charset="-122"/>
                </a:rPr>
                <a:t>成</a:t>
              </a:r>
            </a:p>
          </p:txBody>
        </p:sp>
        <p:sp>
          <p:nvSpPr>
            <p:cNvPr id="44067" name="Text Box 36"/>
            <p:cNvSpPr txBox="1"/>
            <p:nvPr/>
          </p:nvSpPr>
          <p:spPr>
            <a:xfrm rot="-350328">
              <a:off x="917" y="368"/>
              <a:ext cx="392" cy="288"/>
            </a:xfrm>
            <a:prstGeom prst="rect">
              <a:avLst/>
            </a:prstGeom>
            <a:noFill/>
            <a:ln w="9525">
              <a:noFill/>
            </a:ln>
          </p:spPr>
          <p:txBody>
            <a:bodyPr anchor="t" anchorCtr="0">
              <a:spAutoFit/>
            </a:bodyPr>
            <a:lstStyle/>
            <a:p>
              <a:pPr>
                <a:spcBef>
                  <a:spcPct val="50000"/>
                </a:spcBef>
              </a:pPr>
              <a:r>
                <a:rPr lang="zh-CN" altLang="en-US" sz="2400" dirty="0">
                  <a:solidFill>
                    <a:srgbClr val="990000"/>
                  </a:solidFill>
                  <a:latin typeface="黑体" panose="02010609060101010101" pitchFamily="49" charset="-122"/>
                  <a:ea typeface="方正美黑简体" pitchFamily="2" charset="-122"/>
                </a:rPr>
                <a:t>立</a:t>
              </a:r>
            </a:p>
          </p:txBody>
        </p:sp>
        <p:sp>
          <p:nvSpPr>
            <p:cNvPr id="44068" name="Text Box 37"/>
            <p:cNvSpPr txBox="1"/>
            <p:nvPr/>
          </p:nvSpPr>
          <p:spPr>
            <a:xfrm rot="-772500">
              <a:off x="1225" y="325"/>
              <a:ext cx="393" cy="288"/>
            </a:xfrm>
            <a:prstGeom prst="rect">
              <a:avLst/>
            </a:prstGeom>
            <a:noFill/>
            <a:ln w="9525">
              <a:noFill/>
            </a:ln>
          </p:spPr>
          <p:txBody>
            <a:bodyPr anchor="t" anchorCtr="0">
              <a:spAutoFit/>
            </a:bodyPr>
            <a:lstStyle/>
            <a:p>
              <a:pPr>
                <a:spcBef>
                  <a:spcPct val="50000"/>
                </a:spcBef>
              </a:pPr>
              <a:r>
                <a:rPr lang="zh-CN" altLang="en-US" sz="2400" dirty="0">
                  <a:solidFill>
                    <a:srgbClr val="990000"/>
                  </a:solidFill>
                  <a:latin typeface="黑体" panose="02010609060101010101" pitchFamily="49" charset="-122"/>
                  <a:ea typeface="方正美黑简体" pitchFamily="2" charset="-122"/>
                </a:rPr>
                <a:t>华</a:t>
              </a:r>
            </a:p>
          </p:txBody>
        </p:sp>
        <p:sp>
          <p:nvSpPr>
            <p:cNvPr id="44069" name="Text Box 38"/>
            <p:cNvSpPr txBox="1"/>
            <p:nvPr/>
          </p:nvSpPr>
          <p:spPr>
            <a:xfrm rot="-2033524">
              <a:off x="1493" y="200"/>
              <a:ext cx="391" cy="288"/>
            </a:xfrm>
            <a:prstGeom prst="rect">
              <a:avLst/>
            </a:prstGeom>
            <a:noFill/>
            <a:ln w="9525">
              <a:noFill/>
            </a:ln>
          </p:spPr>
          <p:txBody>
            <a:bodyPr anchor="t" anchorCtr="0">
              <a:spAutoFit/>
            </a:bodyPr>
            <a:lstStyle/>
            <a:p>
              <a:pPr>
                <a:spcBef>
                  <a:spcPct val="50000"/>
                </a:spcBef>
              </a:pPr>
              <a:r>
                <a:rPr lang="zh-CN" altLang="en-US" sz="2400" dirty="0">
                  <a:solidFill>
                    <a:srgbClr val="990000"/>
                  </a:solidFill>
                  <a:latin typeface="黑体" panose="02010609060101010101" pitchFamily="49" charset="-122"/>
                  <a:ea typeface="方正美黑简体" pitchFamily="2" charset="-122"/>
                </a:rPr>
                <a:t>约</a:t>
              </a:r>
            </a:p>
          </p:txBody>
        </p:sp>
      </p:grpSp>
      <p:sp>
        <p:nvSpPr>
          <p:cNvPr id="24614" name="Rectangle 8"/>
          <p:cNvSpPr>
            <a:spLocks noChangeArrowheads="1"/>
          </p:cNvSpPr>
          <p:nvPr/>
        </p:nvSpPr>
        <p:spPr bwMode="auto">
          <a:xfrm>
            <a:off x="466725" y="6165850"/>
            <a:ext cx="3889375" cy="396875"/>
          </a:xfrm>
          <a:prstGeom prst="rect">
            <a:avLst/>
          </a:prstGeom>
          <a:noFill/>
          <a:ln w="9525">
            <a:noFill/>
            <a:miter lim="800000"/>
          </a:ln>
          <a:effectLst>
            <a:outerShdw dist="35921" dir="2700000" algn="ctr" rotWithShape="0">
              <a:schemeClr val="tx1"/>
            </a:outerShdw>
          </a:effectLst>
        </p:spPr>
        <p:txBody>
          <a:bodyPr lIns="90000" tIns="46800" rIns="90000" bIns="4680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一、国际战略格局的内涵和类型</a:t>
            </a:r>
          </a:p>
        </p:txBody>
      </p:sp>
      <p:sp>
        <p:nvSpPr>
          <p:cNvPr id="44071" name="Text Box 10"/>
          <p:cNvSpPr txBox="1"/>
          <p:nvPr/>
        </p:nvSpPr>
        <p:spPr>
          <a:xfrm>
            <a:off x="5435600" y="0"/>
            <a:ext cx="3708400" cy="519113"/>
          </a:xfrm>
          <a:prstGeom prst="rect">
            <a:avLst/>
          </a:prstGeom>
          <a:gradFill rotWithShape="1">
            <a:gsLst>
              <a:gs pos="0">
                <a:srgbClr val="006666"/>
              </a:gs>
              <a:gs pos="100000">
                <a:srgbClr val="004141"/>
              </a:gs>
            </a:gsLst>
            <a:lin ang="0" scaled="1"/>
            <a:tileRect/>
          </a:gradFill>
          <a:ln w="9525">
            <a:noFill/>
          </a:ln>
        </p:spPr>
        <p:txBody>
          <a:bodyPr anchor="t" anchorCtr="0">
            <a:spAutoFit/>
          </a:bodyPr>
          <a:lstStyle/>
          <a:p>
            <a:pPr algn="ctr"/>
            <a:endParaRPr lang="zh-CN" altLang="en-US" dirty="0">
              <a:latin typeface="楷体_GB2312" pitchFamily="49" charset="-122"/>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par>
                          <p:cTn id="12" fill="hold">
                            <p:stCondLst>
                              <p:cond delay="1000"/>
                            </p:stCondLst>
                            <p:childTnLst>
                              <p:par>
                                <p:cTn id="13" presetID="17" presetClass="entr" presetSubtype="8" fill="hold" grpId="0" nodeType="afterEffect">
                                  <p:stCondLst>
                                    <p:cond delay="0"/>
                                  </p:stCondLst>
                                  <p:childTnLst>
                                    <p:set>
                                      <p:cBhvr>
                                        <p:cTn id="14" dur="1" fill="hold">
                                          <p:stCondLst>
                                            <p:cond delay="0"/>
                                          </p:stCondLst>
                                        </p:cTn>
                                        <p:tgtEl>
                                          <p:spTgt spid="28674"/>
                                        </p:tgtEl>
                                        <p:attrNameLst>
                                          <p:attrName>style.visibility</p:attrName>
                                        </p:attrNameLst>
                                      </p:cBhvr>
                                      <p:to>
                                        <p:strVal val="visible"/>
                                      </p:to>
                                    </p:set>
                                    <p:anim calcmode="lin" valueType="num">
                                      <p:cBhvr>
                                        <p:cTn id="15" dur="500" fill="hold"/>
                                        <p:tgtEl>
                                          <p:spTgt spid="28674"/>
                                        </p:tgtEl>
                                        <p:attrNameLst>
                                          <p:attrName>ppt_x</p:attrName>
                                        </p:attrNameLst>
                                      </p:cBhvr>
                                      <p:tavLst>
                                        <p:tav tm="0">
                                          <p:val>
                                            <p:strVal val="#ppt_x-#ppt_w/2"/>
                                          </p:val>
                                        </p:tav>
                                        <p:tav tm="100000">
                                          <p:val>
                                            <p:strVal val="#ppt_x"/>
                                          </p:val>
                                        </p:tav>
                                      </p:tavLst>
                                    </p:anim>
                                    <p:anim calcmode="lin" valueType="num">
                                      <p:cBhvr>
                                        <p:cTn id="16" dur="500" fill="hold"/>
                                        <p:tgtEl>
                                          <p:spTgt spid="28674"/>
                                        </p:tgtEl>
                                        <p:attrNameLst>
                                          <p:attrName>ppt_y</p:attrName>
                                        </p:attrNameLst>
                                      </p:cBhvr>
                                      <p:tavLst>
                                        <p:tav tm="0">
                                          <p:val>
                                            <p:strVal val="#ppt_y"/>
                                          </p:val>
                                        </p:tav>
                                        <p:tav tm="100000">
                                          <p:val>
                                            <p:strVal val="#ppt_y"/>
                                          </p:val>
                                        </p:tav>
                                      </p:tavLst>
                                    </p:anim>
                                    <p:anim calcmode="lin" valueType="num">
                                      <p:cBhvr>
                                        <p:cTn id="17" dur="500" fill="hold"/>
                                        <p:tgtEl>
                                          <p:spTgt spid="28674"/>
                                        </p:tgtEl>
                                        <p:attrNameLst>
                                          <p:attrName>ppt_w</p:attrName>
                                        </p:attrNameLst>
                                      </p:cBhvr>
                                      <p:tavLst>
                                        <p:tav tm="0">
                                          <p:val>
                                            <p:fltVal val="0"/>
                                          </p:val>
                                        </p:tav>
                                        <p:tav tm="100000">
                                          <p:val>
                                            <p:strVal val="#ppt_w"/>
                                          </p:val>
                                        </p:tav>
                                      </p:tavLst>
                                    </p:anim>
                                    <p:anim calcmode="lin" valueType="num">
                                      <p:cBhvr>
                                        <p:cTn id="18" dur="500" fill="hold"/>
                                        <p:tgtEl>
                                          <p:spTgt spid="28674"/>
                                        </p:tgtEl>
                                        <p:attrNameLst>
                                          <p:attrName>ppt_h</p:attrName>
                                        </p:attrNameLst>
                                      </p:cBhvr>
                                      <p:tavLst>
                                        <p:tav tm="0">
                                          <p:val>
                                            <p:strVal val="#ppt_h"/>
                                          </p:val>
                                        </p:tav>
                                        <p:tav tm="100000">
                                          <p:val>
                                            <p:strVal val="#ppt_h"/>
                                          </p:val>
                                        </p:tav>
                                      </p:tavLst>
                                    </p:anim>
                                  </p:childTnLst>
                                </p:cTn>
                              </p:par>
                            </p:childTnLst>
                          </p:cTn>
                        </p:par>
                        <p:par>
                          <p:cTn id="19" fill="hold">
                            <p:stCondLst>
                              <p:cond delay="1500"/>
                            </p:stCondLst>
                            <p:childTnLst>
                              <p:par>
                                <p:cTn id="20" presetID="23" presetClass="entr" presetSubtype="288" fill="hold" grpId="0" nodeType="afterEffect">
                                  <p:stCondLst>
                                    <p:cond delay="0"/>
                                  </p:stCondLst>
                                  <p:childTnLst>
                                    <p:set>
                                      <p:cBhvr>
                                        <p:cTn id="21" dur="1" fill="hold">
                                          <p:stCondLst>
                                            <p:cond delay="0"/>
                                          </p:stCondLst>
                                        </p:cTn>
                                        <p:tgtEl>
                                          <p:spTgt spid="28683"/>
                                        </p:tgtEl>
                                        <p:attrNameLst>
                                          <p:attrName>style.visibility</p:attrName>
                                        </p:attrNameLst>
                                      </p:cBhvr>
                                      <p:to>
                                        <p:strVal val="visible"/>
                                      </p:to>
                                    </p:set>
                                    <p:anim calcmode="lin" valueType="num">
                                      <p:cBhvr>
                                        <p:cTn id="22" dur="500" fill="hold"/>
                                        <p:tgtEl>
                                          <p:spTgt spid="28683"/>
                                        </p:tgtEl>
                                        <p:attrNameLst>
                                          <p:attrName>ppt_w</p:attrName>
                                        </p:attrNameLst>
                                      </p:cBhvr>
                                      <p:tavLst>
                                        <p:tav tm="0">
                                          <p:val>
                                            <p:strVal val="4/3*#ppt_w"/>
                                          </p:val>
                                        </p:tav>
                                        <p:tav tm="100000">
                                          <p:val>
                                            <p:strVal val="#ppt_w"/>
                                          </p:val>
                                        </p:tav>
                                      </p:tavLst>
                                    </p:anim>
                                    <p:anim calcmode="lin" valueType="num">
                                      <p:cBhvr>
                                        <p:cTn id="23" dur="500" fill="hold"/>
                                        <p:tgtEl>
                                          <p:spTgt spid="28683"/>
                                        </p:tgtEl>
                                        <p:attrNameLst>
                                          <p:attrName>ppt_h</p:attrName>
                                        </p:attrNameLst>
                                      </p:cBhvr>
                                      <p:tavLst>
                                        <p:tav tm="0">
                                          <p:val>
                                            <p:strVal val="4/3*#ppt_h"/>
                                          </p:val>
                                        </p:tav>
                                        <p:tav tm="100000">
                                          <p:val>
                                            <p:strVal val="#ppt_h"/>
                                          </p:val>
                                        </p:tav>
                                      </p:tavLst>
                                    </p:anim>
                                  </p:childTnLst>
                                </p:cTn>
                              </p:par>
                            </p:childTnLst>
                          </p:cTn>
                        </p:par>
                        <p:par>
                          <p:cTn id="24" fill="hold">
                            <p:stCondLst>
                              <p:cond delay="2000"/>
                            </p:stCondLst>
                            <p:childTnLst>
                              <p:par>
                                <p:cTn id="25" presetID="17" presetClass="entr" presetSubtype="2" fill="hold" grpId="0" nodeType="afterEffect">
                                  <p:stCondLst>
                                    <p:cond delay="0"/>
                                  </p:stCondLst>
                                  <p:childTnLst>
                                    <p:set>
                                      <p:cBhvr>
                                        <p:cTn id="26" dur="1" fill="hold">
                                          <p:stCondLst>
                                            <p:cond delay="0"/>
                                          </p:stCondLst>
                                        </p:cTn>
                                        <p:tgtEl>
                                          <p:spTgt spid="28675"/>
                                        </p:tgtEl>
                                        <p:attrNameLst>
                                          <p:attrName>style.visibility</p:attrName>
                                        </p:attrNameLst>
                                      </p:cBhvr>
                                      <p:to>
                                        <p:strVal val="visible"/>
                                      </p:to>
                                    </p:set>
                                    <p:anim calcmode="lin" valueType="num">
                                      <p:cBhvr>
                                        <p:cTn id="27" dur="500" fill="hold"/>
                                        <p:tgtEl>
                                          <p:spTgt spid="28675"/>
                                        </p:tgtEl>
                                        <p:attrNameLst>
                                          <p:attrName>ppt_x</p:attrName>
                                        </p:attrNameLst>
                                      </p:cBhvr>
                                      <p:tavLst>
                                        <p:tav tm="0">
                                          <p:val>
                                            <p:strVal val="#ppt_x+#ppt_w/2"/>
                                          </p:val>
                                        </p:tav>
                                        <p:tav tm="100000">
                                          <p:val>
                                            <p:strVal val="#ppt_x"/>
                                          </p:val>
                                        </p:tav>
                                      </p:tavLst>
                                    </p:anim>
                                    <p:anim calcmode="lin" valueType="num">
                                      <p:cBhvr>
                                        <p:cTn id="28" dur="500" fill="hold"/>
                                        <p:tgtEl>
                                          <p:spTgt spid="28675"/>
                                        </p:tgtEl>
                                        <p:attrNameLst>
                                          <p:attrName>ppt_y</p:attrName>
                                        </p:attrNameLst>
                                      </p:cBhvr>
                                      <p:tavLst>
                                        <p:tav tm="0">
                                          <p:val>
                                            <p:strVal val="#ppt_y"/>
                                          </p:val>
                                        </p:tav>
                                        <p:tav tm="100000">
                                          <p:val>
                                            <p:strVal val="#ppt_y"/>
                                          </p:val>
                                        </p:tav>
                                      </p:tavLst>
                                    </p:anim>
                                    <p:anim calcmode="lin" valueType="num">
                                      <p:cBhvr>
                                        <p:cTn id="29" dur="500" fill="hold"/>
                                        <p:tgtEl>
                                          <p:spTgt spid="28675"/>
                                        </p:tgtEl>
                                        <p:attrNameLst>
                                          <p:attrName>ppt_w</p:attrName>
                                        </p:attrNameLst>
                                      </p:cBhvr>
                                      <p:tavLst>
                                        <p:tav tm="0">
                                          <p:val>
                                            <p:fltVal val="0"/>
                                          </p:val>
                                        </p:tav>
                                        <p:tav tm="100000">
                                          <p:val>
                                            <p:strVal val="#ppt_w"/>
                                          </p:val>
                                        </p:tav>
                                      </p:tavLst>
                                    </p:anim>
                                    <p:anim calcmode="lin" valueType="num">
                                      <p:cBhvr>
                                        <p:cTn id="30" dur="500" fill="hold"/>
                                        <p:tgtEl>
                                          <p:spTgt spid="28675"/>
                                        </p:tgtEl>
                                        <p:attrNameLst>
                                          <p:attrName>ppt_h</p:attrName>
                                        </p:attrNameLst>
                                      </p:cBhvr>
                                      <p:tavLst>
                                        <p:tav tm="0">
                                          <p:val>
                                            <p:strVal val="#ppt_h"/>
                                          </p:val>
                                        </p:tav>
                                        <p:tav tm="100000">
                                          <p:val>
                                            <p:strVal val="#ppt_h"/>
                                          </p:val>
                                        </p:tav>
                                      </p:tavLst>
                                    </p:anim>
                                  </p:childTnLst>
                                </p:cTn>
                              </p:par>
                            </p:childTnLst>
                          </p:cTn>
                        </p:par>
                        <p:par>
                          <p:cTn id="31" fill="hold">
                            <p:stCondLst>
                              <p:cond delay="2500"/>
                            </p:stCondLst>
                            <p:childTnLst>
                              <p:par>
                                <p:cTn id="32" presetID="17" presetClass="entr" presetSubtype="8" fill="hold" nodeType="afterEffect">
                                  <p:stCondLst>
                                    <p:cond delay="0"/>
                                  </p:stCondLst>
                                  <p:childTnLst>
                                    <p:set>
                                      <p:cBhvr>
                                        <p:cTn id="33" dur="1" fill="hold">
                                          <p:stCondLst>
                                            <p:cond delay="0"/>
                                          </p:stCondLst>
                                        </p:cTn>
                                        <p:tgtEl>
                                          <p:spTgt spid="2"/>
                                        </p:tgtEl>
                                        <p:attrNameLst>
                                          <p:attrName>style.visibility</p:attrName>
                                        </p:attrNameLst>
                                      </p:cBhvr>
                                      <p:to>
                                        <p:strVal val="visible"/>
                                      </p:to>
                                    </p:set>
                                    <p:anim calcmode="lin" valueType="num">
                                      <p:cBhvr>
                                        <p:cTn id="34" dur="500" fill="hold"/>
                                        <p:tgtEl>
                                          <p:spTgt spid="2"/>
                                        </p:tgtEl>
                                        <p:attrNameLst>
                                          <p:attrName>ppt_x</p:attrName>
                                        </p:attrNameLst>
                                      </p:cBhvr>
                                      <p:tavLst>
                                        <p:tav tm="0">
                                          <p:val>
                                            <p:strVal val="#ppt_x-#ppt_w/2"/>
                                          </p:val>
                                        </p:tav>
                                        <p:tav tm="100000">
                                          <p:val>
                                            <p:strVal val="#ppt_x"/>
                                          </p:val>
                                        </p:tav>
                                      </p:tavLst>
                                    </p:anim>
                                    <p:anim calcmode="lin" valueType="num">
                                      <p:cBhvr>
                                        <p:cTn id="35" dur="500" fill="hold"/>
                                        <p:tgtEl>
                                          <p:spTgt spid="2"/>
                                        </p:tgtEl>
                                        <p:attrNameLst>
                                          <p:attrName>ppt_y</p:attrName>
                                        </p:attrNameLst>
                                      </p:cBhvr>
                                      <p:tavLst>
                                        <p:tav tm="0">
                                          <p:val>
                                            <p:strVal val="#ppt_y"/>
                                          </p:val>
                                        </p:tav>
                                        <p:tav tm="100000">
                                          <p:val>
                                            <p:strVal val="#ppt_y"/>
                                          </p:val>
                                        </p:tav>
                                      </p:tavLst>
                                    </p:anim>
                                    <p:anim calcmode="lin" valueType="num">
                                      <p:cBhvr>
                                        <p:cTn id="36" dur="500" fill="hold"/>
                                        <p:tgtEl>
                                          <p:spTgt spid="2"/>
                                        </p:tgtEl>
                                        <p:attrNameLst>
                                          <p:attrName>ppt_w</p:attrName>
                                        </p:attrNameLst>
                                      </p:cBhvr>
                                      <p:tavLst>
                                        <p:tav tm="0">
                                          <p:val>
                                            <p:fltVal val="0"/>
                                          </p:val>
                                        </p:tav>
                                        <p:tav tm="100000">
                                          <p:val>
                                            <p:strVal val="#ppt_w"/>
                                          </p:val>
                                        </p:tav>
                                      </p:tavLst>
                                    </p:anim>
                                    <p:anim calcmode="lin" valueType="num">
                                      <p:cBhvr>
                                        <p:cTn id="37" dur="500" fill="hold"/>
                                        <p:tgtEl>
                                          <p:spTgt spid="2"/>
                                        </p:tgtEl>
                                        <p:attrNameLst>
                                          <p:attrName>ppt_h</p:attrName>
                                        </p:attrNameLst>
                                      </p:cBhvr>
                                      <p:tavLst>
                                        <p:tav tm="0">
                                          <p:val>
                                            <p:strVal val="#ppt_h"/>
                                          </p:val>
                                        </p:tav>
                                        <p:tav tm="100000">
                                          <p:val>
                                            <p:strVal val="#ppt_h"/>
                                          </p:val>
                                        </p:tav>
                                      </p:tavLst>
                                    </p:anim>
                                  </p:childTnLst>
                                </p:cTn>
                              </p:par>
                            </p:childTnLst>
                          </p:cTn>
                        </p:par>
                        <p:par>
                          <p:cTn id="38" fill="hold">
                            <p:stCondLst>
                              <p:cond delay="3000"/>
                            </p:stCondLst>
                            <p:childTnLst>
                              <p:par>
                                <p:cTn id="39" presetID="23" presetClass="entr" presetSubtype="288" fill="hold" grpId="0" nodeType="afterEffect">
                                  <p:stCondLst>
                                    <p:cond delay="0"/>
                                  </p:stCondLst>
                                  <p:childTnLst>
                                    <p:set>
                                      <p:cBhvr>
                                        <p:cTn id="40" dur="1" fill="hold">
                                          <p:stCondLst>
                                            <p:cond delay="0"/>
                                          </p:stCondLst>
                                        </p:cTn>
                                        <p:tgtEl>
                                          <p:spTgt spid="28684"/>
                                        </p:tgtEl>
                                        <p:attrNameLst>
                                          <p:attrName>style.visibility</p:attrName>
                                        </p:attrNameLst>
                                      </p:cBhvr>
                                      <p:to>
                                        <p:strVal val="visible"/>
                                      </p:to>
                                    </p:set>
                                    <p:anim calcmode="lin" valueType="num">
                                      <p:cBhvr>
                                        <p:cTn id="41" dur="500" fill="hold"/>
                                        <p:tgtEl>
                                          <p:spTgt spid="28684"/>
                                        </p:tgtEl>
                                        <p:attrNameLst>
                                          <p:attrName>ppt_w</p:attrName>
                                        </p:attrNameLst>
                                      </p:cBhvr>
                                      <p:tavLst>
                                        <p:tav tm="0">
                                          <p:val>
                                            <p:strVal val="4/3*#ppt_w"/>
                                          </p:val>
                                        </p:tav>
                                        <p:tav tm="100000">
                                          <p:val>
                                            <p:strVal val="#ppt_w"/>
                                          </p:val>
                                        </p:tav>
                                      </p:tavLst>
                                    </p:anim>
                                    <p:anim calcmode="lin" valueType="num">
                                      <p:cBhvr>
                                        <p:cTn id="42" dur="500" fill="hold"/>
                                        <p:tgtEl>
                                          <p:spTgt spid="28684"/>
                                        </p:tgtEl>
                                        <p:attrNameLst>
                                          <p:attrName>ppt_h</p:attrName>
                                        </p:attrNameLst>
                                      </p:cBhvr>
                                      <p:tavLst>
                                        <p:tav tm="0">
                                          <p:val>
                                            <p:strVal val="4/3*#ppt_h"/>
                                          </p:val>
                                        </p:tav>
                                        <p:tav tm="100000">
                                          <p:val>
                                            <p:strVal val="#ppt_h"/>
                                          </p:val>
                                        </p:tav>
                                      </p:tavLst>
                                    </p:anim>
                                  </p:childTnLst>
                                </p:cTn>
                              </p:par>
                            </p:childTnLst>
                          </p:cTn>
                        </p:par>
                        <p:par>
                          <p:cTn id="43" fill="hold">
                            <p:stCondLst>
                              <p:cond delay="3500"/>
                            </p:stCondLst>
                            <p:childTnLst>
                              <p:par>
                                <p:cTn id="44" presetID="17" presetClass="entr" presetSubtype="2" fill="hold" nodeType="afterEffect">
                                  <p:stCondLst>
                                    <p:cond delay="0"/>
                                  </p:stCondLst>
                                  <p:childTnLst>
                                    <p:set>
                                      <p:cBhvr>
                                        <p:cTn id="45" dur="1" fill="hold">
                                          <p:stCondLst>
                                            <p:cond delay="0"/>
                                          </p:stCondLst>
                                        </p:cTn>
                                        <p:tgtEl>
                                          <p:spTgt spid="4"/>
                                        </p:tgtEl>
                                        <p:attrNameLst>
                                          <p:attrName>style.visibility</p:attrName>
                                        </p:attrNameLst>
                                      </p:cBhvr>
                                      <p:to>
                                        <p:strVal val="visible"/>
                                      </p:to>
                                    </p:set>
                                    <p:anim calcmode="lin" valueType="num">
                                      <p:cBhvr>
                                        <p:cTn id="46" dur="500" fill="hold"/>
                                        <p:tgtEl>
                                          <p:spTgt spid="4"/>
                                        </p:tgtEl>
                                        <p:attrNameLst>
                                          <p:attrName>ppt_x</p:attrName>
                                        </p:attrNameLst>
                                      </p:cBhvr>
                                      <p:tavLst>
                                        <p:tav tm="0">
                                          <p:val>
                                            <p:strVal val="#ppt_x+#ppt_w/2"/>
                                          </p:val>
                                        </p:tav>
                                        <p:tav tm="100000">
                                          <p:val>
                                            <p:strVal val="#ppt_x"/>
                                          </p:val>
                                        </p:tav>
                                      </p:tavLst>
                                    </p:anim>
                                    <p:anim calcmode="lin" valueType="num">
                                      <p:cBhvr>
                                        <p:cTn id="47" dur="500" fill="hold"/>
                                        <p:tgtEl>
                                          <p:spTgt spid="4"/>
                                        </p:tgtEl>
                                        <p:attrNameLst>
                                          <p:attrName>ppt_y</p:attrName>
                                        </p:attrNameLst>
                                      </p:cBhvr>
                                      <p:tavLst>
                                        <p:tav tm="0">
                                          <p:val>
                                            <p:strVal val="#ppt_y"/>
                                          </p:val>
                                        </p:tav>
                                        <p:tav tm="100000">
                                          <p:val>
                                            <p:strVal val="#ppt_y"/>
                                          </p:val>
                                        </p:tav>
                                      </p:tavLst>
                                    </p:anim>
                                    <p:anim calcmode="lin" valueType="num">
                                      <p:cBhvr>
                                        <p:cTn id="48" dur="500" fill="hold"/>
                                        <p:tgtEl>
                                          <p:spTgt spid="4"/>
                                        </p:tgtEl>
                                        <p:attrNameLst>
                                          <p:attrName>ppt_w</p:attrName>
                                        </p:attrNameLst>
                                      </p:cBhvr>
                                      <p:tavLst>
                                        <p:tav tm="0">
                                          <p:val>
                                            <p:fltVal val="0"/>
                                          </p:val>
                                        </p:tav>
                                        <p:tav tm="100000">
                                          <p:val>
                                            <p:strVal val="#ppt_w"/>
                                          </p:val>
                                        </p:tav>
                                      </p:tavLst>
                                    </p:anim>
                                    <p:anim calcmode="lin" valueType="num">
                                      <p:cBhvr>
                                        <p:cTn id="49" dur="500" fill="hold"/>
                                        <p:tgtEl>
                                          <p:spTgt spid="4"/>
                                        </p:tgtEl>
                                        <p:attrNameLst>
                                          <p:attrName>ppt_h</p:attrName>
                                        </p:attrNameLst>
                                      </p:cBhvr>
                                      <p:tavLst>
                                        <p:tav tm="0">
                                          <p:val>
                                            <p:strVal val="#ppt_h"/>
                                          </p:val>
                                        </p:tav>
                                        <p:tav tm="100000">
                                          <p:val>
                                            <p:strVal val="#ppt_h"/>
                                          </p:val>
                                        </p:tav>
                                      </p:tavLst>
                                    </p:anim>
                                  </p:childTnLst>
                                </p:cTn>
                              </p:par>
                            </p:childTnLst>
                          </p:cTn>
                        </p:par>
                        <p:par>
                          <p:cTn id="50" fill="hold">
                            <p:stCondLst>
                              <p:cond delay="4000"/>
                            </p:stCondLst>
                            <p:childTnLst>
                              <p:par>
                                <p:cTn id="51" presetID="17" presetClass="entr" presetSubtype="8" fill="hold" nodeType="afterEffect">
                                  <p:stCondLst>
                                    <p:cond delay="0"/>
                                  </p:stCondLst>
                                  <p:childTnLst>
                                    <p:set>
                                      <p:cBhvr>
                                        <p:cTn id="52" dur="1" fill="hold">
                                          <p:stCondLst>
                                            <p:cond delay="0"/>
                                          </p:stCondLst>
                                        </p:cTn>
                                        <p:tgtEl>
                                          <p:spTgt spid="6"/>
                                        </p:tgtEl>
                                        <p:attrNameLst>
                                          <p:attrName>style.visibility</p:attrName>
                                        </p:attrNameLst>
                                      </p:cBhvr>
                                      <p:to>
                                        <p:strVal val="visible"/>
                                      </p:to>
                                    </p:set>
                                    <p:anim calcmode="lin" valueType="num">
                                      <p:cBhvr>
                                        <p:cTn id="53" dur="500" fill="hold"/>
                                        <p:tgtEl>
                                          <p:spTgt spid="6"/>
                                        </p:tgtEl>
                                        <p:attrNameLst>
                                          <p:attrName>ppt_x</p:attrName>
                                        </p:attrNameLst>
                                      </p:cBhvr>
                                      <p:tavLst>
                                        <p:tav tm="0">
                                          <p:val>
                                            <p:strVal val="#ppt_x-#ppt_w/2"/>
                                          </p:val>
                                        </p:tav>
                                        <p:tav tm="100000">
                                          <p:val>
                                            <p:strVal val="#ppt_x"/>
                                          </p:val>
                                        </p:tav>
                                      </p:tavLst>
                                    </p:anim>
                                    <p:anim calcmode="lin" valueType="num">
                                      <p:cBhvr>
                                        <p:cTn id="54" dur="500" fill="hold"/>
                                        <p:tgtEl>
                                          <p:spTgt spid="6"/>
                                        </p:tgtEl>
                                        <p:attrNameLst>
                                          <p:attrName>ppt_y</p:attrName>
                                        </p:attrNameLst>
                                      </p:cBhvr>
                                      <p:tavLst>
                                        <p:tav tm="0">
                                          <p:val>
                                            <p:strVal val="#ppt_y"/>
                                          </p:val>
                                        </p:tav>
                                        <p:tav tm="100000">
                                          <p:val>
                                            <p:strVal val="#ppt_y"/>
                                          </p:val>
                                        </p:tav>
                                      </p:tavLst>
                                    </p:anim>
                                    <p:anim calcmode="lin" valueType="num">
                                      <p:cBhvr>
                                        <p:cTn id="55" dur="500" fill="hold"/>
                                        <p:tgtEl>
                                          <p:spTgt spid="6"/>
                                        </p:tgtEl>
                                        <p:attrNameLst>
                                          <p:attrName>ppt_w</p:attrName>
                                        </p:attrNameLst>
                                      </p:cBhvr>
                                      <p:tavLst>
                                        <p:tav tm="0">
                                          <p:val>
                                            <p:fltVal val="0"/>
                                          </p:val>
                                        </p:tav>
                                        <p:tav tm="100000">
                                          <p:val>
                                            <p:strVal val="#ppt_w"/>
                                          </p:val>
                                        </p:tav>
                                      </p:tavLst>
                                    </p:anim>
                                    <p:anim calcmode="lin" valueType="num">
                                      <p:cBhvr>
                                        <p:cTn id="56" dur="500" fill="hold"/>
                                        <p:tgtEl>
                                          <p:spTgt spid="6"/>
                                        </p:tgtEl>
                                        <p:attrNameLst>
                                          <p:attrName>ppt_h</p:attrName>
                                        </p:attrNameLst>
                                      </p:cBhvr>
                                      <p:tavLst>
                                        <p:tav tm="0">
                                          <p:val>
                                            <p:strVal val="#ppt_h"/>
                                          </p:val>
                                        </p:tav>
                                        <p:tav tm="100000">
                                          <p:val>
                                            <p:strVal val="#ppt_h"/>
                                          </p:val>
                                        </p:tav>
                                      </p:tavLst>
                                    </p:anim>
                                  </p:childTnLst>
                                </p:cTn>
                              </p:par>
                            </p:childTnLst>
                          </p:cTn>
                        </p:par>
                        <p:par>
                          <p:cTn id="57" fill="hold">
                            <p:stCondLst>
                              <p:cond delay="4500"/>
                            </p:stCondLst>
                            <p:childTnLst>
                              <p:par>
                                <p:cTn id="58" presetID="23" presetClass="entr" presetSubtype="288" fill="hold" grpId="0" nodeType="afterEffect">
                                  <p:stCondLst>
                                    <p:cond delay="0"/>
                                  </p:stCondLst>
                                  <p:childTnLst>
                                    <p:set>
                                      <p:cBhvr>
                                        <p:cTn id="59" dur="1" fill="hold">
                                          <p:stCondLst>
                                            <p:cond delay="0"/>
                                          </p:stCondLst>
                                        </p:cTn>
                                        <p:tgtEl>
                                          <p:spTgt spid="28688"/>
                                        </p:tgtEl>
                                        <p:attrNameLst>
                                          <p:attrName>style.visibility</p:attrName>
                                        </p:attrNameLst>
                                      </p:cBhvr>
                                      <p:to>
                                        <p:strVal val="visible"/>
                                      </p:to>
                                    </p:set>
                                    <p:anim calcmode="lin" valueType="num">
                                      <p:cBhvr>
                                        <p:cTn id="60" dur="500" fill="hold"/>
                                        <p:tgtEl>
                                          <p:spTgt spid="28688"/>
                                        </p:tgtEl>
                                        <p:attrNameLst>
                                          <p:attrName>ppt_w</p:attrName>
                                        </p:attrNameLst>
                                      </p:cBhvr>
                                      <p:tavLst>
                                        <p:tav tm="0">
                                          <p:val>
                                            <p:strVal val="4/3*#ppt_w"/>
                                          </p:val>
                                        </p:tav>
                                        <p:tav tm="100000">
                                          <p:val>
                                            <p:strVal val="#ppt_w"/>
                                          </p:val>
                                        </p:tav>
                                      </p:tavLst>
                                    </p:anim>
                                    <p:anim calcmode="lin" valueType="num">
                                      <p:cBhvr>
                                        <p:cTn id="61" dur="500" fill="hold"/>
                                        <p:tgtEl>
                                          <p:spTgt spid="28688"/>
                                        </p:tgtEl>
                                        <p:attrNameLst>
                                          <p:attrName>ppt_h</p:attrName>
                                        </p:attrNameLst>
                                      </p:cBhvr>
                                      <p:tavLst>
                                        <p:tav tm="0">
                                          <p:val>
                                            <p:strVal val="4/3*#ppt_h"/>
                                          </p:val>
                                        </p:tav>
                                        <p:tav tm="100000">
                                          <p:val>
                                            <p:strVal val="#ppt_h"/>
                                          </p:val>
                                        </p:tav>
                                      </p:tavLst>
                                    </p:anim>
                                  </p:childTnLst>
                                </p:cTn>
                              </p:par>
                            </p:childTnLst>
                          </p:cTn>
                        </p:par>
                        <p:par>
                          <p:cTn id="62" fill="hold">
                            <p:stCondLst>
                              <p:cond delay="5000"/>
                            </p:stCondLst>
                            <p:childTnLst>
                              <p:par>
                                <p:cTn id="63" presetID="17" presetClass="entr" presetSubtype="2" fill="hold" nodeType="afterEffect">
                                  <p:stCondLst>
                                    <p:cond delay="0"/>
                                  </p:stCondLst>
                                  <p:childTnLst>
                                    <p:set>
                                      <p:cBhvr>
                                        <p:cTn id="64" dur="1" fill="hold">
                                          <p:stCondLst>
                                            <p:cond delay="0"/>
                                          </p:stCondLst>
                                        </p:cTn>
                                        <p:tgtEl>
                                          <p:spTgt spid="7"/>
                                        </p:tgtEl>
                                        <p:attrNameLst>
                                          <p:attrName>style.visibility</p:attrName>
                                        </p:attrNameLst>
                                      </p:cBhvr>
                                      <p:to>
                                        <p:strVal val="visible"/>
                                      </p:to>
                                    </p:set>
                                    <p:anim calcmode="lin" valueType="num">
                                      <p:cBhvr>
                                        <p:cTn id="65" dur="500" fill="hold"/>
                                        <p:tgtEl>
                                          <p:spTgt spid="7"/>
                                        </p:tgtEl>
                                        <p:attrNameLst>
                                          <p:attrName>ppt_x</p:attrName>
                                        </p:attrNameLst>
                                      </p:cBhvr>
                                      <p:tavLst>
                                        <p:tav tm="0">
                                          <p:val>
                                            <p:strVal val="#ppt_x+#ppt_w/2"/>
                                          </p:val>
                                        </p:tav>
                                        <p:tav tm="100000">
                                          <p:val>
                                            <p:strVal val="#ppt_x"/>
                                          </p:val>
                                        </p:tav>
                                      </p:tavLst>
                                    </p:anim>
                                    <p:anim calcmode="lin" valueType="num">
                                      <p:cBhvr>
                                        <p:cTn id="66" dur="500" fill="hold"/>
                                        <p:tgtEl>
                                          <p:spTgt spid="7"/>
                                        </p:tgtEl>
                                        <p:attrNameLst>
                                          <p:attrName>ppt_y</p:attrName>
                                        </p:attrNameLst>
                                      </p:cBhvr>
                                      <p:tavLst>
                                        <p:tav tm="0">
                                          <p:val>
                                            <p:strVal val="#ppt_y"/>
                                          </p:val>
                                        </p:tav>
                                        <p:tav tm="100000">
                                          <p:val>
                                            <p:strVal val="#ppt_y"/>
                                          </p:val>
                                        </p:tav>
                                      </p:tavLst>
                                    </p:anim>
                                    <p:anim calcmode="lin" valueType="num">
                                      <p:cBhvr>
                                        <p:cTn id="67" dur="500" fill="hold"/>
                                        <p:tgtEl>
                                          <p:spTgt spid="7"/>
                                        </p:tgtEl>
                                        <p:attrNameLst>
                                          <p:attrName>ppt_w</p:attrName>
                                        </p:attrNameLst>
                                      </p:cBhvr>
                                      <p:tavLst>
                                        <p:tav tm="0">
                                          <p:val>
                                            <p:fltVal val="0"/>
                                          </p:val>
                                        </p:tav>
                                        <p:tav tm="100000">
                                          <p:val>
                                            <p:strVal val="#ppt_w"/>
                                          </p:val>
                                        </p:tav>
                                      </p:tavLst>
                                    </p:anim>
                                    <p:anim calcmode="lin" valueType="num">
                                      <p:cBhvr>
                                        <p:cTn id="68" dur="5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animBg="1"/>
      <p:bldP spid="28675" grpId="0" animBg="1"/>
      <p:bldP spid="28683" grpId="0" animBg="1"/>
      <p:bldP spid="28684" grpId="0" animBg="1"/>
      <p:bldP spid="2868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1042988" y="2284413"/>
            <a:ext cx="7200900" cy="2528888"/>
          </a:xfrm>
          <a:prstGeom prst="rect">
            <a:avLst/>
          </a:prstGeom>
          <a:noFill/>
          <a:ln w="9525">
            <a:noFill/>
            <a:miter lim="800000"/>
          </a:ln>
          <a:effectLst>
            <a:outerShdw dist="35921" dir="2700000" algn="ctr" rotWithShape="0">
              <a:schemeClr val="tx1"/>
            </a:outerShdw>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3200" b="0" i="0" u="none" strike="noStrike" kern="1200" cap="none" spc="0" normalizeH="0" baseline="0" noProof="0">
                <a:ln>
                  <a:noFill/>
                </a:ln>
                <a:solidFill>
                  <a:schemeClr val="bg1"/>
                </a:solidFill>
                <a:effectLst/>
                <a:uLnTx/>
                <a:uFillTx/>
                <a:latin typeface="方正美黑简体" pitchFamily="2" charset="-122"/>
                <a:ea typeface="方正美黑简体" pitchFamily="2" charset="-122"/>
                <a:cs typeface="+mn-cs"/>
              </a:rPr>
              <a:t>       </a:t>
            </a:r>
            <a:r>
              <a:rPr kumimoji="0" lang="zh-CN" altLang="en-US" sz="3200" b="0" i="0" u="none" strike="noStrike" kern="1200" cap="none" spc="0" normalizeH="0" baseline="0" noProof="0">
                <a:ln>
                  <a:noFill/>
                </a:ln>
                <a:solidFill>
                  <a:schemeClr val="bg1"/>
                </a:solidFill>
                <a:effectLst/>
                <a:uLnTx/>
                <a:uFillTx/>
                <a:latin typeface="方正美黑简体" pitchFamily="2" charset="-122"/>
                <a:ea typeface="方正美黑简体" pitchFamily="2" charset="-122"/>
                <a:cs typeface="+mn-cs"/>
              </a:rPr>
              <a:t>多极格局也叫均势格局，是指在某一国际体系中多个政治力量相互制约，在国际事务中各自对立，大体平等，相互间不存在结盟或存在着领导与被领导的关系。</a:t>
            </a:r>
          </a:p>
        </p:txBody>
      </p:sp>
      <p:sp>
        <p:nvSpPr>
          <p:cNvPr id="45058" name="Rectangle 3"/>
          <p:cNvSpPr/>
          <p:nvPr/>
        </p:nvSpPr>
        <p:spPr>
          <a:xfrm>
            <a:off x="971550" y="1265238"/>
            <a:ext cx="3352800" cy="579437"/>
          </a:xfrm>
          <a:prstGeom prst="rect">
            <a:avLst/>
          </a:prstGeom>
          <a:noFill/>
          <a:ln w="9525">
            <a:noFill/>
          </a:ln>
        </p:spPr>
        <p:txBody>
          <a:bodyPr lIns="90000" tIns="46800" rIns="90000" bIns="46800" anchor="t" anchorCtr="0">
            <a:spAutoFit/>
          </a:bodyPr>
          <a:lstStyle/>
          <a:p>
            <a:r>
              <a:rPr lang="en-US" altLang="zh-CN" sz="3200" dirty="0">
                <a:solidFill>
                  <a:srgbClr val="FFFF00"/>
                </a:solidFill>
                <a:latin typeface="黑体" panose="02010609060101010101" pitchFamily="49" charset="-122"/>
                <a:ea typeface="黑体" panose="02010609060101010101" pitchFamily="49" charset="-122"/>
              </a:rPr>
              <a:t>3</a:t>
            </a:r>
            <a:r>
              <a:rPr lang="zh-CN" altLang="en-US" sz="3200" dirty="0">
                <a:solidFill>
                  <a:srgbClr val="FFFF00"/>
                </a:solidFill>
                <a:latin typeface="黑体" panose="02010609060101010101" pitchFamily="49" charset="-122"/>
                <a:ea typeface="黑体" panose="02010609060101010101" pitchFamily="49" charset="-122"/>
              </a:rPr>
              <a:t>、多极格局</a:t>
            </a:r>
          </a:p>
        </p:txBody>
      </p:sp>
      <p:sp>
        <p:nvSpPr>
          <p:cNvPr id="25603" name="Rectangle 8"/>
          <p:cNvSpPr>
            <a:spLocks noChangeArrowheads="1"/>
          </p:cNvSpPr>
          <p:nvPr/>
        </p:nvSpPr>
        <p:spPr bwMode="auto">
          <a:xfrm>
            <a:off x="466725" y="6165850"/>
            <a:ext cx="3889375" cy="396875"/>
          </a:xfrm>
          <a:prstGeom prst="rect">
            <a:avLst/>
          </a:prstGeom>
          <a:noFill/>
          <a:ln w="9525">
            <a:noFill/>
            <a:miter lim="800000"/>
          </a:ln>
          <a:effectLst>
            <a:outerShdw dist="35921" dir="2700000" algn="ctr" rotWithShape="0">
              <a:schemeClr val="tx1"/>
            </a:outerShdw>
          </a:effectLst>
        </p:spPr>
        <p:txBody>
          <a:bodyPr lIns="90000" tIns="46800" rIns="90000" bIns="4680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一、国际战略格局的内涵和类型</a:t>
            </a:r>
          </a:p>
        </p:txBody>
      </p:sp>
      <p:sp>
        <p:nvSpPr>
          <p:cNvPr id="45060" name="Text Box 10"/>
          <p:cNvSpPr txBox="1"/>
          <p:nvPr/>
        </p:nvSpPr>
        <p:spPr>
          <a:xfrm>
            <a:off x="5435600" y="0"/>
            <a:ext cx="3708400" cy="519113"/>
          </a:xfrm>
          <a:prstGeom prst="rect">
            <a:avLst/>
          </a:prstGeom>
          <a:gradFill rotWithShape="1">
            <a:gsLst>
              <a:gs pos="0">
                <a:srgbClr val="006666"/>
              </a:gs>
              <a:gs pos="100000">
                <a:srgbClr val="004141"/>
              </a:gs>
            </a:gsLst>
            <a:lin ang="0" scaled="1"/>
            <a:tileRect/>
          </a:gradFill>
          <a:ln w="9525">
            <a:noFill/>
          </a:ln>
        </p:spPr>
        <p:txBody>
          <a:bodyPr anchor="t" anchorCtr="0">
            <a:spAutoFit/>
          </a:bodyPr>
          <a:lstStyle/>
          <a:p>
            <a:pPr algn="ctr"/>
            <a:endParaRPr lang="zh-CN" altLang="en-US" dirty="0">
              <a:latin typeface="楷体_GB2312" pitchFamily="49" charset="-122"/>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withEffect">
                                  <p:stCondLst>
                                    <p:cond delay="0"/>
                                  </p:stCondLst>
                                  <p:childTnLst>
                                    <p:set>
                                      <p:cBhvr>
                                        <p:cTn id="6" dur="1" fill="hold">
                                          <p:stCondLst>
                                            <p:cond delay="0"/>
                                          </p:stCondLst>
                                        </p:cTn>
                                        <p:tgtEl>
                                          <p:spTgt spid="29698"/>
                                        </p:tgtEl>
                                        <p:attrNameLst>
                                          <p:attrName>style.visibility</p:attrName>
                                        </p:attrNameLst>
                                      </p:cBhvr>
                                      <p:to>
                                        <p:strVal val="visible"/>
                                      </p:to>
                                    </p:set>
                                    <p:anim calcmode="lin" valueType="num">
                                      <p:cBhvr>
                                        <p:cTn id="7" dur="500" fill="hold"/>
                                        <p:tgtEl>
                                          <p:spTgt spid="29698"/>
                                        </p:tgtEl>
                                        <p:attrNameLst>
                                          <p:attrName>ppt_x</p:attrName>
                                        </p:attrNameLst>
                                      </p:cBhvr>
                                      <p:tavLst>
                                        <p:tav tm="0">
                                          <p:val>
                                            <p:strVal val="#ppt_x-#ppt_w/2"/>
                                          </p:val>
                                        </p:tav>
                                        <p:tav tm="100000">
                                          <p:val>
                                            <p:strVal val="#ppt_x"/>
                                          </p:val>
                                        </p:tav>
                                      </p:tavLst>
                                    </p:anim>
                                    <p:anim calcmode="lin" valueType="num">
                                      <p:cBhvr>
                                        <p:cTn id="8" dur="500" fill="hold"/>
                                        <p:tgtEl>
                                          <p:spTgt spid="29698"/>
                                        </p:tgtEl>
                                        <p:attrNameLst>
                                          <p:attrName>ppt_y</p:attrName>
                                        </p:attrNameLst>
                                      </p:cBhvr>
                                      <p:tavLst>
                                        <p:tav tm="0">
                                          <p:val>
                                            <p:strVal val="#ppt_y"/>
                                          </p:val>
                                        </p:tav>
                                        <p:tav tm="100000">
                                          <p:val>
                                            <p:strVal val="#ppt_y"/>
                                          </p:val>
                                        </p:tav>
                                      </p:tavLst>
                                    </p:anim>
                                    <p:anim calcmode="lin" valueType="num">
                                      <p:cBhvr>
                                        <p:cTn id="9" dur="500" fill="hold"/>
                                        <p:tgtEl>
                                          <p:spTgt spid="29698"/>
                                        </p:tgtEl>
                                        <p:attrNameLst>
                                          <p:attrName>ppt_w</p:attrName>
                                        </p:attrNameLst>
                                      </p:cBhvr>
                                      <p:tavLst>
                                        <p:tav tm="0">
                                          <p:val>
                                            <p:fltVal val="0"/>
                                          </p:val>
                                        </p:tav>
                                        <p:tav tm="100000">
                                          <p:val>
                                            <p:strVal val="#ppt_w"/>
                                          </p:val>
                                        </p:tav>
                                      </p:tavLst>
                                    </p:anim>
                                    <p:anim calcmode="lin" valueType="num">
                                      <p:cBhvr>
                                        <p:cTn id="10" dur="500" fill="hold"/>
                                        <p:tgtEl>
                                          <p:spTgt spid="2969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战国七雄1"/>
          <p:cNvPicPr>
            <a:picLocks noChangeAspect="1"/>
          </p:cNvPicPr>
          <p:nvPr/>
        </p:nvPicPr>
        <p:blipFill>
          <a:blip r:embed="rId2"/>
          <a:stretch>
            <a:fillRect/>
          </a:stretch>
        </p:blipFill>
        <p:spPr>
          <a:xfrm>
            <a:off x="4359275" y="1590675"/>
            <a:ext cx="4010025" cy="3541713"/>
          </a:xfrm>
          <a:prstGeom prst="rect">
            <a:avLst/>
          </a:prstGeom>
          <a:noFill/>
          <a:ln w="9525">
            <a:noFill/>
          </a:ln>
        </p:spPr>
      </p:pic>
      <p:sp>
        <p:nvSpPr>
          <p:cNvPr id="26626" name="Rectangle 4"/>
          <p:cNvSpPr>
            <a:spLocks noChangeArrowheads="1"/>
          </p:cNvSpPr>
          <p:nvPr/>
        </p:nvSpPr>
        <p:spPr bwMode="auto">
          <a:xfrm>
            <a:off x="971550" y="1628775"/>
            <a:ext cx="3600450" cy="3503613"/>
          </a:xfrm>
          <a:prstGeom prst="rect">
            <a:avLst/>
          </a:prstGeom>
          <a:noFill/>
          <a:ln w="9525">
            <a:noFill/>
            <a:miter lim="800000"/>
          </a:ln>
          <a:effectLst>
            <a:outerShdw dist="35921" dir="2700000" algn="ctr" rotWithShape="0">
              <a:schemeClr val="tx1"/>
            </a:outerShdw>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3200" b="0" i="0" u="none" strike="noStrike" kern="1200" cap="none" spc="0" normalizeH="0" baseline="0" noProof="0">
                <a:ln>
                  <a:noFill/>
                </a:ln>
                <a:solidFill>
                  <a:schemeClr val="bg1"/>
                </a:solidFill>
                <a:effectLst/>
                <a:uLnTx/>
                <a:uFillTx/>
                <a:latin typeface="方正美黑简体" pitchFamily="2" charset="-122"/>
                <a:ea typeface="方正美黑简体" pitchFamily="2" charset="-122"/>
                <a:cs typeface="+mn-cs"/>
              </a:rPr>
              <a:t>       </a:t>
            </a:r>
            <a:r>
              <a:rPr kumimoji="0" lang="zh-CN" altLang="en-US" sz="3200" b="0" i="0" u="none" strike="noStrike" kern="1200" cap="none" spc="0" normalizeH="0" baseline="0" noProof="0">
                <a:ln>
                  <a:noFill/>
                </a:ln>
                <a:solidFill>
                  <a:schemeClr val="bg1"/>
                </a:solidFill>
                <a:effectLst/>
                <a:uLnTx/>
                <a:uFillTx/>
                <a:latin typeface="方正美黑简体" pitchFamily="2" charset="-122"/>
                <a:ea typeface="方正美黑简体" pitchFamily="2" charset="-122"/>
                <a:cs typeface="+mn-cs"/>
              </a:rPr>
              <a:t>在我国的历史上，战国七雄互相之间力量上大体平衡，是一种均势，他们的利益相互矛盾，形成了一种相互制约的关系。</a:t>
            </a:r>
          </a:p>
        </p:txBody>
      </p:sp>
      <p:sp>
        <p:nvSpPr>
          <p:cNvPr id="30724" name="Text Box 3"/>
          <p:cNvSpPr txBox="1"/>
          <p:nvPr/>
        </p:nvSpPr>
        <p:spPr>
          <a:xfrm>
            <a:off x="5653088" y="4760913"/>
            <a:ext cx="2303462" cy="396875"/>
          </a:xfrm>
          <a:prstGeom prst="rect">
            <a:avLst/>
          </a:prstGeom>
          <a:noFill/>
          <a:ln w="9525">
            <a:noFill/>
          </a:ln>
          <a:effectLst>
            <a:outerShdw dist="28398" dir="1593903" algn="ctr" rotWithShape="0">
              <a:schemeClr val="tx1"/>
            </a:outerShdw>
          </a:effectLst>
        </p:spPr>
        <p:txBody>
          <a:bodyPr lIns="90000" tIns="46800" rIns="90000" bIns="46800" anchor="t" anchorCtr="0">
            <a:spAutoFit/>
          </a:bodyPr>
          <a:lstStyle/>
          <a:p>
            <a:pPr>
              <a:buSzTx/>
            </a:pPr>
            <a:r>
              <a:rPr lang="zh-CN" altLang="en-US" sz="2000" b="1">
                <a:latin typeface="黑体" panose="02010609060101010101" pitchFamily="49" charset="-122"/>
                <a:ea typeface="黑体" panose="02010609060101010101" pitchFamily="49" charset="-122"/>
              </a:rPr>
              <a:t>战国七雄</a:t>
            </a:r>
          </a:p>
        </p:txBody>
      </p:sp>
      <p:sp>
        <p:nvSpPr>
          <p:cNvPr id="26628" name="Rectangle 8"/>
          <p:cNvSpPr>
            <a:spLocks noChangeArrowheads="1"/>
          </p:cNvSpPr>
          <p:nvPr/>
        </p:nvSpPr>
        <p:spPr bwMode="auto">
          <a:xfrm>
            <a:off x="466725" y="6165850"/>
            <a:ext cx="3889375" cy="396875"/>
          </a:xfrm>
          <a:prstGeom prst="rect">
            <a:avLst/>
          </a:prstGeom>
          <a:noFill/>
          <a:ln w="9525">
            <a:noFill/>
            <a:miter lim="800000"/>
          </a:ln>
          <a:effectLst>
            <a:outerShdw dist="35921" dir="2700000" algn="ctr" rotWithShape="0">
              <a:schemeClr val="tx1"/>
            </a:outerShdw>
          </a:effectLst>
        </p:spPr>
        <p:txBody>
          <a:bodyPr lIns="90000" tIns="46800" rIns="90000" bIns="4680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一、国际战略格局的内涵和类型</a:t>
            </a:r>
          </a:p>
        </p:txBody>
      </p:sp>
      <p:sp>
        <p:nvSpPr>
          <p:cNvPr id="46085" name="Text Box 10"/>
          <p:cNvSpPr txBox="1"/>
          <p:nvPr/>
        </p:nvSpPr>
        <p:spPr>
          <a:xfrm>
            <a:off x="5435600" y="0"/>
            <a:ext cx="3708400" cy="519113"/>
          </a:xfrm>
          <a:prstGeom prst="rect">
            <a:avLst/>
          </a:prstGeom>
          <a:gradFill rotWithShape="1">
            <a:gsLst>
              <a:gs pos="0">
                <a:srgbClr val="006666"/>
              </a:gs>
              <a:gs pos="100000">
                <a:srgbClr val="004141"/>
              </a:gs>
            </a:gsLst>
            <a:lin ang="0" scaled="1"/>
            <a:tileRect/>
          </a:gradFill>
          <a:ln w="9525">
            <a:noFill/>
          </a:ln>
        </p:spPr>
        <p:txBody>
          <a:bodyPr anchor="t" anchorCtr="0">
            <a:spAutoFit/>
          </a:bodyPr>
          <a:lstStyle/>
          <a:p>
            <a:pPr algn="ctr"/>
            <a:endParaRPr lang="zh-CN" altLang="en-US" dirty="0">
              <a:latin typeface="楷体_GB2312" pitchFamily="49" charset="-122"/>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32" fill="hold" nodeType="withEffect">
                                  <p:stCondLst>
                                    <p:cond delay="0"/>
                                  </p:stCondLst>
                                  <p:childTnLst>
                                    <p:set>
                                      <p:cBhvr>
                                        <p:cTn id="6" dur="1" fill="hold">
                                          <p:stCondLst>
                                            <p:cond delay="0"/>
                                          </p:stCondLst>
                                        </p:cTn>
                                        <p:tgtEl>
                                          <p:spTgt spid="30722"/>
                                        </p:tgtEl>
                                        <p:attrNameLst>
                                          <p:attrName>style.visibility</p:attrName>
                                        </p:attrNameLst>
                                      </p:cBhvr>
                                      <p:to>
                                        <p:strVal val="visible"/>
                                      </p:to>
                                    </p:set>
                                    <p:animEffect transition="in" filter="diamond(out)">
                                      <p:cBhvr>
                                        <p:cTn id="7" dur="1000"/>
                                        <p:tgtEl>
                                          <p:spTgt spid="30722"/>
                                        </p:tgtEl>
                                      </p:cBhvr>
                                    </p:animEffect>
                                  </p:childTnLst>
                                </p:cTn>
                              </p:par>
                              <p:par>
                                <p:cTn id="8" presetID="8" presetClass="entr" presetSubtype="32" fill="hold" grpId="0" nodeType="withEffect">
                                  <p:stCondLst>
                                    <p:cond delay="0"/>
                                  </p:stCondLst>
                                  <p:childTnLst>
                                    <p:set>
                                      <p:cBhvr>
                                        <p:cTn id="9" dur="1" fill="hold">
                                          <p:stCondLst>
                                            <p:cond delay="0"/>
                                          </p:stCondLst>
                                        </p:cTn>
                                        <p:tgtEl>
                                          <p:spTgt spid="30724"/>
                                        </p:tgtEl>
                                        <p:attrNameLst>
                                          <p:attrName>style.visibility</p:attrName>
                                        </p:attrNameLst>
                                      </p:cBhvr>
                                      <p:to>
                                        <p:strVal val="visible"/>
                                      </p:to>
                                    </p:set>
                                    <p:animEffect transition="in" filter="diamond(out)">
                                      <p:cBhvr>
                                        <p:cTn id="10" dur="1000"/>
                                        <p:tgtEl>
                                          <p:spTgt spid="30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威斯特伐利亚和约"/>
          <p:cNvPicPr>
            <a:picLocks noChangeAspect="1"/>
          </p:cNvPicPr>
          <p:nvPr/>
        </p:nvPicPr>
        <p:blipFill>
          <a:blip r:embed="rId2"/>
          <a:stretch>
            <a:fillRect/>
          </a:stretch>
        </p:blipFill>
        <p:spPr>
          <a:xfrm>
            <a:off x="1316038" y="1852613"/>
            <a:ext cx="2884487" cy="2238375"/>
          </a:xfrm>
          <a:prstGeom prst="rect">
            <a:avLst/>
          </a:prstGeom>
          <a:noFill/>
          <a:ln w="9525">
            <a:noFill/>
          </a:ln>
        </p:spPr>
      </p:pic>
      <p:pic>
        <p:nvPicPr>
          <p:cNvPr id="31747" name="Picture 3" descr="维也纳会议"/>
          <p:cNvPicPr>
            <a:picLocks noChangeAspect="1"/>
          </p:cNvPicPr>
          <p:nvPr/>
        </p:nvPicPr>
        <p:blipFill>
          <a:blip r:embed="rId3"/>
          <a:stretch>
            <a:fillRect/>
          </a:stretch>
        </p:blipFill>
        <p:spPr>
          <a:xfrm>
            <a:off x="4181475" y="1852613"/>
            <a:ext cx="2884488" cy="2238375"/>
          </a:xfrm>
          <a:prstGeom prst="rect">
            <a:avLst/>
          </a:prstGeom>
          <a:noFill/>
          <a:ln w="9525">
            <a:noFill/>
          </a:ln>
        </p:spPr>
      </p:pic>
      <p:pic>
        <p:nvPicPr>
          <p:cNvPr id="31748" name="Picture 4" descr="凡尔赛—华盛顿体系"/>
          <p:cNvPicPr>
            <a:picLocks noChangeAspect="1"/>
          </p:cNvPicPr>
          <p:nvPr/>
        </p:nvPicPr>
        <p:blipFill>
          <a:blip r:embed="rId4"/>
          <a:stretch>
            <a:fillRect/>
          </a:stretch>
        </p:blipFill>
        <p:spPr>
          <a:xfrm>
            <a:off x="2163763" y="3865563"/>
            <a:ext cx="2884487" cy="2236787"/>
          </a:xfrm>
          <a:prstGeom prst="rect">
            <a:avLst/>
          </a:prstGeom>
          <a:noFill/>
          <a:ln w="9525">
            <a:noFill/>
          </a:ln>
        </p:spPr>
      </p:pic>
      <p:sp>
        <p:nvSpPr>
          <p:cNvPr id="31749" name="Rectangle 5"/>
          <p:cNvSpPr>
            <a:spLocks noChangeArrowheads="1"/>
          </p:cNvSpPr>
          <p:nvPr/>
        </p:nvSpPr>
        <p:spPr bwMode="auto">
          <a:xfrm>
            <a:off x="5762625" y="5741988"/>
            <a:ext cx="2697163" cy="396875"/>
          </a:xfrm>
          <a:prstGeom prst="rect">
            <a:avLst/>
          </a:prstGeom>
          <a:noFill/>
          <a:ln w="9525">
            <a:noFill/>
            <a:miter lim="800000"/>
          </a:ln>
          <a:effectLst>
            <a:outerShdw dist="28398" dir="1593903" algn="ctr" rotWithShape="0">
              <a:schemeClr val="tx1"/>
            </a:outerShdw>
          </a:effectLst>
        </p:spPr>
        <p:txBody>
          <a:bodyPr lIns="90000" tIns="46800" rIns="90000" bIns="4680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雅尔塔格局</a:t>
            </a:r>
          </a:p>
        </p:txBody>
      </p:sp>
      <p:pic>
        <p:nvPicPr>
          <p:cNvPr id="31750" name="Picture 6" descr="雅尔塔会议"/>
          <p:cNvPicPr>
            <a:picLocks noChangeAspect="1"/>
          </p:cNvPicPr>
          <p:nvPr/>
        </p:nvPicPr>
        <p:blipFill>
          <a:blip r:embed="rId5"/>
          <a:stretch>
            <a:fillRect/>
          </a:stretch>
        </p:blipFill>
        <p:spPr>
          <a:xfrm>
            <a:off x="5048250" y="3865563"/>
            <a:ext cx="2882900" cy="2236787"/>
          </a:xfrm>
          <a:prstGeom prst="rect">
            <a:avLst/>
          </a:prstGeom>
          <a:noFill/>
          <a:ln w="9525">
            <a:noFill/>
          </a:ln>
        </p:spPr>
      </p:pic>
      <p:sp>
        <p:nvSpPr>
          <p:cNvPr id="31751" name="Rectangle 12"/>
          <p:cNvSpPr>
            <a:spLocks noChangeArrowheads="1"/>
          </p:cNvSpPr>
          <p:nvPr/>
        </p:nvSpPr>
        <p:spPr bwMode="auto">
          <a:xfrm>
            <a:off x="1619250" y="3679825"/>
            <a:ext cx="2722563" cy="396875"/>
          </a:xfrm>
          <a:prstGeom prst="rect">
            <a:avLst/>
          </a:prstGeom>
          <a:noFill/>
          <a:ln w="9525">
            <a:noFill/>
            <a:miter lim="800000"/>
          </a:ln>
          <a:effectLst>
            <a:outerShdw dist="28398" dir="1593903" algn="ctr" rotWithShape="0">
              <a:schemeClr val="tx1"/>
            </a:outerShdw>
          </a:effectLst>
        </p:spPr>
        <p:txBody>
          <a:bodyPr lIns="90000" tIns="46800" rIns="90000" bIns="4680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威斯特伐利亚格局 </a:t>
            </a:r>
          </a:p>
        </p:txBody>
      </p:sp>
      <p:sp>
        <p:nvSpPr>
          <p:cNvPr id="31752" name="Rectangle 16"/>
          <p:cNvSpPr>
            <a:spLocks noChangeArrowheads="1"/>
          </p:cNvSpPr>
          <p:nvPr/>
        </p:nvSpPr>
        <p:spPr bwMode="auto">
          <a:xfrm>
            <a:off x="4827588" y="3679825"/>
            <a:ext cx="2049463" cy="396875"/>
          </a:xfrm>
          <a:prstGeom prst="rect">
            <a:avLst/>
          </a:prstGeom>
          <a:noFill/>
          <a:ln w="9525">
            <a:noFill/>
            <a:miter lim="800000"/>
          </a:ln>
          <a:effectLst>
            <a:outerShdw dist="28398" dir="1593903" algn="ctr" rotWithShape="0">
              <a:schemeClr val="tx1"/>
            </a:outerShdw>
          </a:effectLst>
        </p:spPr>
        <p:txBody>
          <a:bodyPr lIns="90000" tIns="46800" rIns="90000" bIns="4680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维也纳格局 </a:t>
            </a:r>
          </a:p>
        </p:txBody>
      </p:sp>
      <p:sp>
        <p:nvSpPr>
          <p:cNvPr id="31753" name="Rectangle 17"/>
          <p:cNvSpPr>
            <a:spLocks noChangeArrowheads="1"/>
          </p:cNvSpPr>
          <p:nvPr/>
        </p:nvSpPr>
        <p:spPr bwMode="auto">
          <a:xfrm>
            <a:off x="2843213" y="5699125"/>
            <a:ext cx="2665413" cy="396875"/>
          </a:xfrm>
          <a:prstGeom prst="rect">
            <a:avLst/>
          </a:prstGeom>
          <a:noFill/>
          <a:ln w="9525">
            <a:noFill/>
            <a:miter lim="800000"/>
          </a:ln>
          <a:effectLst>
            <a:outerShdw dist="28398" dir="1593903" algn="ctr" rotWithShape="0">
              <a:schemeClr val="tx1"/>
            </a:outerShdw>
          </a:effectLst>
        </p:spPr>
        <p:txBody>
          <a:bodyPr lIns="90000" tIns="46800" rIns="90000" bIns="4680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凡尔赛格局 </a:t>
            </a:r>
          </a:p>
        </p:txBody>
      </p:sp>
      <p:sp>
        <p:nvSpPr>
          <p:cNvPr id="47113" name="Text Box 20"/>
          <p:cNvSpPr txBox="1"/>
          <p:nvPr/>
        </p:nvSpPr>
        <p:spPr>
          <a:xfrm>
            <a:off x="900113" y="1254125"/>
            <a:ext cx="7394575" cy="519113"/>
          </a:xfrm>
          <a:prstGeom prst="rect">
            <a:avLst/>
          </a:prstGeom>
          <a:noFill/>
          <a:ln w="9525">
            <a:noFill/>
          </a:ln>
          <a:effectLst>
            <a:outerShdw dist="35921" dir="2699999" algn="ctr" rotWithShape="0">
              <a:schemeClr val="tx1"/>
            </a:outerShdw>
          </a:effectLst>
        </p:spPr>
        <p:txBody>
          <a:bodyPr wrap="none" anchor="t" anchorCtr="0">
            <a:spAutoFit/>
          </a:bodyPr>
          <a:lstStyle/>
          <a:p>
            <a:pPr>
              <a:buSzTx/>
            </a:pPr>
            <a:r>
              <a:rPr lang="zh-CN" altLang="en-US">
                <a:latin typeface="方正美黑简体" pitchFamily="2" charset="-122"/>
                <a:ea typeface="方正美黑简体" pitchFamily="2" charset="-122"/>
              </a:rPr>
              <a:t>均势原则促使世界近现代史出现四次均势格局 </a:t>
            </a:r>
          </a:p>
        </p:txBody>
      </p:sp>
      <p:sp>
        <p:nvSpPr>
          <p:cNvPr id="27658" name="Rectangle 8"/>
          <p:cNvSpPr>
            <a:spLocks noChangeArrowheads="1"/>
          </p:cNvSpPr>
          <p:nvPr/>
        </p:nvSpPr>
        <p:spPr bwMode="auto">
          <a:xfrm>
            <a:off x="466725" y="6165850"/>
            <a:ext cx="3889375" cy="396875"/>
          </a:xfrm>
          <a:prstGeom prst="rect">
            <a:avLst/>
          </a:prstGeom>
          <a:noFill/>
          <a:ln w="9525">
            <a:noFill/>
            <a:miter lim="800000"/>
          </a:ln>
          <a:effectLst>
            <a:outerShdw dist="35921" dir="2700000" algn="ctr" rotWithShape="0">
              <a:schemeClr val="tx1"/>
            </a:outerShdw>
          </a:effectLst>
        </p:spPr>
        <p:txBody>
          <a:bodyPr lIns="90000" tIns="46800" rIns="90000" bIns="4680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一、国际战略格局的内涵和类型</a:t>
            </a:r>
          </a:p>
        </p:txBody>
      </p:sp>
      <p:sp>
        <p:nvSpPr>
          <p:cNvPr id="47115" name="Text Box 10"/>
          <p:cNvSpPr txBox="1"/>
          <p:nvPr/>
        </p:nvSpPr>
        <p:spPr>
          <a:xfrm>
            <a:off x="5435600" y="0"/>
            <a:ext cx="3708400" cy="519113"/>
          </a:xfrm>
          <a:prstGeom prst="rect">
            <a:avLst/>
          </a:prstGeom>
          <a:gradFill rotWithShape="1">
            <a:gsLst>
              <a:gs pos="0">
                <a:srgbClr val="006666"/>
              </a:gs>
              <a:gs pos="100000">
                <a:srgbClr val="004141"/>
              </a:gs>
            </a:gsLst>
            <a:lin ang="0" scaled="1"/>
            <a:tileRect/>
          </a:gradFill>
          <a:ln w="9525">
            <a:noFill/>
          </a:ln>
        </p:spPr>
        <p:txBody>
          <a:bodyPr anchor="t" anchorCtr="0">
            <a:spAutoFit/>
          </a:bodyPr>
          <a:lstStyle/>
          <a:p>
            <a:pPr algn="ctr"/>
            <a:endParaRPr lang="zh-CN" altLang="en-US" dirty="0">
              <a:latin typeface="楷体_GB2312" pitchFamily="49" charset="-122"/>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withEffect">
                                  <p:stCondLst>
                                    <p:cond delay="0"/>
                                  </p:stCondLst>
                                  <p:childTnLst>
                                    <p:set>
                                      <p:cBhvr>
                                        <p:cTn id="6" dur="1" fill="hold">
                                          <p:stCondLst>
                                            <p:cond delay="0"/>
                                          </p:stCondLst>
                                        </p:cTn>
                                        <p:tgtEl>
                                          <p:spTgt spid="31746"/>
                                        </p:tgtEl>
                                        <p:attrNameLst>
                                          <p:attrName>style.visibility</p:attrName>
                                        </p:attrNameLst>
                                      </p:cBhvr>
                                      <p:to>
                                        <p:strVal val="visible"/>
                                      </p:to>
                                    </p:set>
                                    <p:animEffect transition="in" filter="box(out)">
                                      <p:cBhvr>
                                        <p:cTn id="7" dur="1000"/>
                                        <p:tgtEl>
                                          <p:spTgt spid="31746"/>
                                        </p:tgtEl>
                                      </p:cBhvr>
                                    </p:animEffect>
                                  </p:childTnLst>
                                </p:cTn>
                              </p:par>
                              <p:par>
                                <p:cTn id="8" presetID="50" presetClass="entr" presetSubtype="0" decel="100000" fill="hold" grpId="0" nodeType="withEffect">
                                  <p:stCondLst>
                                    <p:cond delay="0"/>
                                  </p:stCondLst>
                                  <p:childTnLst>
                                    <p:set>
                                      <p:cBhvr>
                                        <p:cTn id="9" dur="1" fill="hold">
                                          <p:stCondLst>
                                            <p:cond delay="0"/>
                                          </p:stCondLst>
                                        </p:cTn>
                                        <p:tgtEl>
                                          <p:spTgt spid="31751"/>
                                        </p:tgtEl>
                                        <p:attrNameLst>
                                          <p:attrName>style.visibility</p:attrName>
                                        </p:attrNameLst>
                                      </p:cBhvr>
                                      <p:to>
                                        <p:strVal val="visible"/>
                                      </p:to>
                                    </p:set>
                                    <p:anim calcmode="lin" valueType="num">
                                      <p:cBhvr>
                                        <p:cTn id="10" dur="1000" fill="hold"/>
                                        <p:tgtEl>
                                          <p:spTgt spid="31751"/>
                                        </p:tgtEl>
                                        <p:attrNameLst>
                                          <p:attrName>ppt_w</p:attrName>
                                        </p:attrNameLst>
                                      </p:cBhvr>
                                      <p:tavLst>
                                        <p:tav tm="0">
                                          <p:val>
                                            <p:strVal val="#ppt_w+.3"/>
                                          </p:val>
                                        </p:tav>
                                        <p:tav tm="100000">
                                          <p:val>
                                            <p:strVal val="#ppt_w"/>
                                          </p:val>
                                        </p:tav>
                                      </p:tavLst>
                                    </p:anim>
                                    <p:anim calcmode="lin" valueType="num">
                                      <p:cBhvr>
                                        <p:cTn id="11" dur="1000" fill="hold"/>
                                        <p:tgtEl>
                                          <p:spTgt spid="31751"/>
                                        </p:tgtEl>
                                        <p:attrNameLst>
                                          <p:attrName>ppt_h</p:attrName>
                                        </p:attrNameLst>
                                      </p:cBhvr>
                                      <p:tavLst>
                                        <p:tav tm="0">
                                          <p:val>
                                            <p:strVal val="#ppt_h"/>
                                          </p:val>
                                        </p:tav>
                                        <p:tav tm="100000">
                                          <p:val>
                                            <p:strVal val="#ppt_h"/>
                                          </p:val>
                                        </p:tav>
                                      </p:tavLst>
                                    </p:anim>
                                    <p:animEffect transition="in" filter="fade">
                                      <p:cBhvr>
                                        <p:cTn id="12" dur="1000"/>
                                        <p:tgtEl>
                                          <p:spTgt spid="31751"/>
                                        </p:tgtEl>
                                      </p:cBhvr>
                                    </p:animEffect>
                                  </p:childTnLst>
                                </p:cTn>
                              </p:par>
                            </p:childTnLst>
                          </p:cTn>
                        </p:par>
                        <p:par>
                          <p:cTn id="13" fill="hold">
                            <p:stCondLst>
                              <p:cond delay="1000"/>
                            </p:stCondLst>
                            <p:childTnLst>
                              <p:par>
                                <p:cTn id="14" presetID="4" presetClass="entr" presetSubtype="32" fill="hold" nodeType="afterEffect">
                                  <p:stCondLst>
                                    <p:cond delay="0"/>
                                  </p:stCondLst>
                                  <p:childTnLst>
                                    <p:set>
                                      <p:cBhvr>
                                        <p:cTn id="15" dur="1" fill="hold">
                                          <p:stCondLst>
                                            <p:cond delay="0"/>
                                          </p:stCondLst>
                                        </p:cTn>
                                        <p:tgtEl>
                                          <p:spTgt spid="31747"/>
                                        </p:tgtEl>
                                        <p:attrNameLst>
                                          <p:attrName>style.visibility</p:attrName>
                                        </p:attrNameLst>
                                      </p:cBhvr>
                                      <p:to>
                                        <p:strVal val="visible"/>
                                      </p:to>
                                    </p:set>
                                    <p:animEffect transition="in" filter="box(out)">
                                      <p:cBhvr>
                                        <p:cTn id="16" dur="1000"/>
                                        <p:tgtEl>
                                          <p:spTgt spid="31747"/>
                                        </p:tgtEl>
                                      </p:cBhvr>
                                    </p:animEffect>
                                  </p:childTnLst>
                                </p:cTn>
                              </p:par>
                              <p:par>
                                <p:cTn id="17" presetID="50" presetClass="entr" presetSubtype="0" decel="100000" fill="hold" grpId="0" nodeType="withEffect">
                                  <p:stCondLst>
                                    <p:cond delay="0"/>
                                  </p:stCondLst>
                                  <p:childTnLst>
                                    <p:set>
                                      <p:cBhvr>
                                        <p:cTn id="18" dur="1" fill="hold">
                                          <p:stCondLst>
                                            <p:cond delay="0"/>
                                          </p:stCondLst>
                                        </p:cTn>
                                        <p:tgtEl>
                                          <p:spTgt spid="31752"/>
                                        </p:tgtEl>
                                        <p:attrNameLst>
                                          <p:attrName>style.visibility</p:attrName>
                                        </p:attrNameLst>
                                      </p:cBhvr>
                                      <p:to>
                                        <p:strVal val="visible"/>
                                      </p:to>
                                    </p:set>
                                    <p:anim calcmode="lin" valueType="num">
                                      <p:cBhvr>
                                        <p:cTn id="19" dur="1000" fill="hold"/>
                                        <p:tgtEl>
                                          <p:spTgt spid="31752"/>
                                        </p:tgtEl>
                                        <p:attrNameLst>
                                          <p:attrName>ppt_w</p:attrName>
                                        </p:attrNameLst>
                                      </p:cBhvr>
                                      <p:tavLst>
                                        <p:tav tm="0">
                                          <p:val>
                                            <p:strVal val="#ppt_w+.3"/>
                                          </p:val>
                                        </p:tav>
                                        <p:tav tm="100000">
                                          <p:val>
                                            <p:strVal val="#ppt_w"/>
                                          </p:val>
                                        </p:tav>
                                      </p:tavLst>
                                    </p:anim>
                                    <p:anim calcmode="lin" valueType="num">
                                      <p:cBhvr>
                                        <p:cTn id="20" dur="1000" fill="hold"/>
                                        <p:tgtEl>
                                          <p:spTgt spid="31752"/>
                                        </p:tgtEl>
                                        <p:attrNameLst>
                                          <p:attrName>ppt_h</p:attrName>
                                        </p:attrNameLst>
                                      </p:cBhvr>
                                      <p:tavLst>
                                        <p:tav tm="0">
                                          <p:val>
                                            <p:strVal val="#ppt_h"/>
                                          </p:val>
                                        </p:tav>
                                        <p:tav tm="100000">
                                          <p:val>
                                            <p:strVal val="#ppt_h"/>
                                          </p:val>
                                        </p:tav>
                                      </p:tavLst>
                                    </p:anim>
                                    <p:animEffect transition="in" filter="fade">
                                      <p:cBhvr>
                                        <p:cTn id="21" dur="1000"/>
                                        <p:tgtEl>
                                          <p:spTgt spid="31752"/>
                                        </p:tgtEl>
                                      </p:cBhvr>
                                    </p:animEffect>
                                  </p:childTnLst>
                                </p:cTn>
                              </p:par>
                            </p:childTnLst>
                          </p:cTn>
                        </p:par>
                        <p:par>
                          <p:cTn id="22" fill="hold">
                            <p:stCondLst>
                              <p:cond delay="2000"/>
                            </p:stCondLst>
                            <p:childTnLst>
                              <p:par>
                                <p:cTn id="23" presetID="4" presetClass="entr" presetSubtype="32" fill="hold" nodeType="afterEffect">
                                  <p:stCondLst>
                                    <p:cond delay="0"/>
                                  </p:stCondLst>
                                  <p:childTnLst>
                                    <p:set>
                                      <p:cBhvr>
                                        <p:cTn id="24" dur="1" fill="hold">
                                          <p:stCondLst>
                                            <p:cond delay="0"/>
                                          </p:stCondLst>
                                        </p:cTn>
                                        <p:tgtEl>
                                          <p:spTgt spid="31748"/>
                                        </p:tgtEl>
                                        <p:attrNameLst>
                                          <p:attrName>style.visibility</p:attrName>
                                        </p:attrNameLst>
                                      </p:cBhvr>
                                      <p:to>
                                        <p:strVal val="visible"/>
                                      </p:to>
                                    </p:set>
                                    <p:animEffect transition="in" filter="box(out)">
                                      <p:cBhvr>
                                        <p:cTn id="25" dur="1000"/>
                                        <p:tgtEl>
                                          <p:spTgt spid="31748"/>
                                        </p:tgtEl>
                                      </p:cBhvr>
                                    </p:animEffect>
                                  </p:childTnLst>
                                </p:cTn>
                              </p:par>
                              <p:par>
                                <p:cTn id="26" presetID="50" presetClass="entr" presetSubtype="0" decel="100000" fill="hold" grpId="0" nodeType="withEffect">
                                  <p:stCondLst>
                                    <p:cond delay="0"/>
                                  </p:stCondLst>
                                  <p:childTnLst>
                                    <p:set>
                                      <p:cBhvr>
                                        <p:cTn id="27" dur="1" fill="hold">
                                          <p:stCondLst>
                                            <p:cond delay="0"/>
                                          </p:stCondLst>
                                        </p:cTn>
                                        <p:tgtEl>
                                          <p:spTgt spid="31753"/>
                                        </p:tgtEl>
                                        <p:attrNameLst>
                                          <p:attrName>style.visibility</p:attrName>
                                        </p:attrNameLst>
                                      </p:cBhvr>
                                      <p:to>
                                        <p:strVal val="visible"/>
                                      </p:to>
                                    </p:set>
                                    <p:anim calcmode="lin" valueType="num">
                                      <p:cBhvr>
                                        <p:cTn id="28" dur="1000" fill="hold"/>
                                        <p:tgtEl>
                                          <p:spTgt spid="31753"/>
                                        </p:tgtEl>
                                        <p:attrNameLst>
                                          <p:attrName>ppt_w</p:attrName>
                                        </p:attrNameLst>
                                      </p:cBhvr>
                                      <p:tavLst>
                                        <p:tav tm="0">
                                          <p:val>
                                            <p:strVal val="#ppt_w+.3"/>
                                          </p:val>
                                        </p:tav>
                                        <p:tav tm="100000">
                                          <p:val>
                                            <p:strVal val="#ppt_w"/>
                                          </p:val>
                                        </p:tav>
                                      </p:tavLst>
                                    </p:anim>
                                    <p:anim calcmode="lin" valueType="num">
                                      <p:cBhvr>
                                        <p:cTn id="29" dur="1000" fill="hold"/>
                                        <p:tgtEl>
                                          <p:spTgt spid="31753"/>
                                        </p:tgtEl>
                                        <p:attrNameLst>
                                          <p:attrName>ppt_h</p:attrName>
                                        </p:attrNameLst>
                                      </p:cBhvr>
                                      <p:tavLst>
                                        <p:tav tm="0">
                                          <p:val>
                                            <p:strVal val="#ppt_h"/>
                                          </p:val>
                                        </p:tav>
                                        <p:tav tm="100000">
                                          <p:val>
                                            <p:strVal val="#ppt_h"/>
                                          </p:val>
                                        </p:tav>
                                      </p:tavLst>
                                    </p:anim>
                                    <p:animEffect transition="in" filter="fade">
                                      <p:cBhvr>
                                        <p:cTn id="30" dur="1000"/>
                                        <p:tgtEl>
                                          <p:spTgt spid="31753"/>
                                        </p:tgtEl>
                                      </p:cBhvr>
                                    </p:animEffect>
                                  </p:childTnLst>
                                </p:cTn>
                              </p:par>
                            </p:childTnLst>
                          </p:cTn>
                        </p:par>
                        <p:par>
                          <p:cTn id="31" fill="hold">
                            <p:stCondLst>
                              <p:cond delay="3000"/>
                            </p:stCondLst>
                            <p:childTnLst>
                              <p:par>
                                <p:cTn id="32" presetID="4" presetClass="entr" presetSubtype="32" fill="hold" nodeType="afterEffect">
                                  <p:stCondLst>
                                    <p:cond delay="0"/>
                                  </p:stCondLst>
                                  <p:childTnLst>
                                    <p:set>
                                      <p:cBhvr>
                                        <p:cTn id="33" dur="1" fill="hold">
                                          <p:stCondLst>
                                            <p:cond delay="0"/>
                                          </p:stCondLst>
                                        </p:cTn>
                                        <p:tgtEl>
                                          <p:spTgt spid="31750"/>
                                        </p:tgtEl>
                                        <p:attrNameLst>
                                          <p:attrName>style.visibility</p:attrName>
                                        </p:attrNameLst>
                                      </p:cBhvr>
                                      <p:to>
                                        <p:strVal val="visible"/>
                                      </p:to>
                                    </p:set>
                                    <p:animEffect transition="in" filter="box(out)">
                                      <p:cBhvr>
                                        <p:cTn id="34" dur="1000"/>
                                        <p:tgtEl>
                                          <p:spTgt spid="31750"/>
                                        </p:tgtEl>
                                      </p:cBhvr>
                                    </p:animEffect>
                                  </p:childTnLst>
                                </p:cTn>
                              </p:par>
                              <p:par>
                                <p:cTn id="35" presetID="50" presetClass="entr" presetSubtype="0" decel="100000" fill="hold" grpId="0" nodeType="withEffect">
                                  <p:stCondLst>
                                    <p:cond delay="0"/>
                                  </p:stCondLst>
                                  <p:childTnLst>
                                    <p:set>
                                      <p:cBhvr>
                                        <p:cTn id="36" dur="1" fill="hold">
                                          <p:stCondLst>
                                            <p:cond delay="0"/>
                                          </p:stCondLst>
                                        </p:cTn>
                                        <p:tgtEl>
                                          <p:spTgt spid="31749"/>
                                        </p:tgtEl>
                                        <p:attrNameLst>
                                          <p:attrName>style.visibility</p:attrName>
                                        </p:attrNameLst>
                                      </p:cBhvr>
                                      <p:to>
                                        <p:strVal val="visible"/>
                                      </p:to>
                                    </p:set>
                                    <p:anim calcmode="lin" valueType="num">
                                      <p:cBhvr>
                                        <p:cTn id="37" dur="1000" fill="hold"/>
                                        <p:tgtEl>
                                          <p:spTgt spid="31749"/>
                                        </p:tgtEl>
                                        <p:attrNameLst>
                                          <p:attrName>ppt_w</p:attrName>
                                        </p:attrNameLst>
                                      </p:cBhvr>
                                      <p:tavLst>
                                        <p:tav tm="0">
                                          <p:val>
                                            <p:strVal val="#ppt_w+.3"/>
                                          </p:val>
                                        </p:tav>
                                        <p:tav tm="100000">
                                          <p:val>
                                            <p:strVal val="#ppt_w"/>
                                          </p:val>
                                        </p:tav>
                                      </p:tavLst>
                                    </p:anim>
                                    <p:anim calcmode="lin" valueType="num">
                                      <p:cBhvr>
                                        <p:cTn id="38" dur="1000" fill="hold"/>
                                        <p:tgtEl>
                                          <p:spTgt spid="31749"/>
                                        </p:tgtEl>
                                        <p:attrNameLst>
                                          <p:attrName>ppt_h</p:attrName>
                                        </p:attrNameLst>
                                      </p:cBhvr>
                                      <p:tavLst>
                                        <p:tav tm="0">
                                          <p:val>
                                            <p:strVal val="#ppt_h"/>
                                          </p:val>
                                        </p:tav>
                                        <p:tav tm="100000">
                                          <p:val>
                                            <p:strVal val="#ppt_h"/>
                                          </p:val>
                                        </p:tav>
                                      </p:tavLst>
                                    </p:anim>
                                    <p:animEffect transition="in" filter="fade">
                                      <p:cBhvr>
                                        <p:cTn id="39" dur="1000"/>
                                        <p:tgtEl>
                                          <p:spTgt spid="317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9" grpId="0"/>
      <p:bldP spid="31751" grpId="0"/>
      <p:bldP spid="31752" grpId="0"/>
      <p:bldP spid="3175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395288" y="1268413"/>
            <a:ext cx="8640763" cy="1922463"/>
          </a:xfrm>
          <a:prstGeom prst="rect">
            <a:avLst/>
          </a:prstGeom>
          <a:noFill/>
          <a:ln w="9525">
            <a:noFill/>
            <a:miter lim="800000"/>
          </a:ln>
          <a:effectLst>
            <a:outerShdw dist="35921" dir="2700000" algn="ctr" rotWithShape="0">
              <a:schemeClr val="tx1"/>
            </a:outerShdw>
          </a:effectLst>
        </p:spPr>
        <p:txBody>
          <a:bodyPr lIns="90000" tIns="46800" rIns="90000" bIns="4680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4000" b="1" i="0" u="none" strike="noStrike" kern="1200" cap="none" spc="0" normalizeH="0" baseline="0" noProof="0">
                <a:ln>
                  <a:noFill/>
                </a:ln>
                <a:solidFill>
                  <a:srgbClr val="FFFF00"/>
                </a:solidFill>
                <a:effectLst/>
                <a:uLnTx/>
                <a:uFillTx/>
                <a:latin typeface="楷体_GB2312" pitchFamily="49" charset="-122"/>
                <a:ea typeface="楷体_GB2312" pitchFamily="49" charset="-122"/>
                <a:cs typeface="+mn-cs"/>
              </a:rPr>
              <a:t>一、国际战略格局的内涵和类型</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4000" b="1" i="0" u="none" strike="noStrike" kern="1200" cap="none" spc="0" normalizeH="0" baseline="0" noProof="0">
              <a:ln>
                <a:noFill/>
              </a:ln>
              <a:solidFill>
                <a:srgbClr val="FFFF00"/>
              </a:solidFill>
              <a:effectLst/>
              <a:uLnTx/>
              <a:uFillTx/>
              <a:latin typeface="楷体_GB2312" pitchFamily="49" charset="-122"/>
              <a:ea typeface="楷体_GB2312" pitchFamily="49"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4000" b="1" i="0" u="none" strike="noStrike" kern="1200" cap="none" spc="0" normalizeH="0" baseline="0" noProof="0">
                <a:ln>
                  <a:noFill/>
                </a:ln>
                <a:solidFill>
                  <a:srgbClr val="FFFF00"/>
                </a:solidFill>
                <a:effectLst/>
                <a:uLnTx/>
                <a:uFillTx/>
                <a:latin typeface="楷体_GB2312" pitchFamily="49" charset="-122"/>
                <a:ea typeface="楷体_GB2312" pitchFamily="49" charset="-122"/>
                <a:cs typeface="+mn-cs"/>
              </a:rPr>
              <a:t>二、国际战略格局的历史演变</a:t>
            </a:r>
          </a:p>
        </p:txBody>
      </p:sp>
      <p:sp>
        <p:nvSpPr>
          <p:cNvPr id="48130" name="Text Box 8"/>
          <p:cNvSpPr txBox="1"/>
          <p:nvPr/>
        </p:nvSpPr>
        <p:spPr>
          <a:xfrm>
            <a:off x="5724525" y="0"/>
            <a:ext cx="3419475" cy="519113"/>
          </a:xfrm>
          <a:prstGeom prst="rect">
            <a:avLst/>
          </a:prstGeom>
          <a:gradFill rotWithShape="1">
            <a:gsLst>
              <a:gs pos="0">
                <a:srgbClr val="006666"/>
              </a:gs>
              <a:gs pos="100000">
                <a:srgbClr val="004141"/>
              </a:gs>
            </a:gsLst>
            <a:lin ang="0" scaled="1"/>
            <a:tileRect/>
          </a:gradFill>
          <a:ln w="9525">
            <a:noFill/>
          </a:ln>
        </p:spPr>
        <p:txBody>
          <a:bodyPr anchor="t" anchorCtr="0">
            <a:spAutoFit/>
          </a:bodyPr>
          <a:lstStyle/>
          <a:p>
            <a:pPr algn="ctr"/>
            <a:endParaRPr lang="zh-CN" altLang="en-US" dirty="0">
              <a:latin typeface="楷体_GB2312" pitchFamily="49" charset="-122"/>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2770">
                                            <p:txEl>
                                              <p:pRg st="0" end="0"/>
                                            </p:txEl>
                                          </p:spTgt>
                                        </p:tgtEl>
                                        <p:attrNameLst>
                                          <p:attrName>style.visibility</p:attrName>
                                        </p:attrNameLst>
                                      </p:cBhvr>
                                      <p:to>
                                        <p:strVal val="visible"/>
                                      </p:to>
                                    </p:set>
                                    <p:anim calcmode="lin" valueType="num">
                                      <p:cBhvr>
                                        <p:cTn id="7" dur="1000" fill="hold"/>
                                        <p:tgtEl>
                                          <p:spTgt spid="32770">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2770">
                                            <p:txEl>
                                              <p:pRg st="0" end="0"/>
                                            </p:txEl>
                                          </p:spTgt>
                                        </p:tgtEl>
                                        <p:attrNameLst>
                                          <p:attrName>ppt_h</p:attrName>
                                        </p:attrNameLst>
                                      </p:cBhvr>
                                      <p:tavLst>
                                        <p:tav tm="0">
                                          <p:val>
                                            <p:fltVal val="0"/>
                                          </p:val>
                                        </p:tav>
                                        <p:tav tm="100000">
                                          <p:val>
                                            <p:strVal val="#ppt_h"/>
                                          </p:val>
                                        </p:tav>
                                      </p:tavLst>
                                    </p:anim>
                                    <p:animEffect transition="in" filter="fade">
                                      <p:cBhvr>
                                        <p:cTn id="9" dur="1000"/>
                                        <p:tgtEl>
                                          <p:spTgt spid="32770">
                                            <p:txEl>
                                              <p:pRg st="0" end="0"/>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2770">
                                            <p:txEl>
                                              <p:pRg st="2" end="2"/>
                                            </p:txEl>
                                          </p:spTgt>
                                        </p:tgtEl>
                                        <p:attrNameLst>
                                          <p:attrName>style.visibility</p:attrName>
                                        </p:attrNameLst>
                                      </p:cBhvr>
                                      <p:to>
                                        <p:strVal val="visible"/>
                                      </p:to>
                                    </p:set>
                                    <p:anim calcmode="lin" valueType="num">
                                      <p:cBhvr>
                                        <p:cTn id="12" dur="1000" fill="hold"/>
                                        <p:tgtEl>
                                          <p:spTgt spid="32770">
                                            <p:txEl>
                                              <p:pRg st="2" end="2"/>
                                            </p:txEl>
                                          </p:spTgt>
                                        </p:tgtEl>
                                        <p:attrNameLst>
                                          <p:attrName>ppt_w</p:attrName>
                                        </p:attrNameLst>
                                      </p:cBhvr>
                                      <p:tavLst>
                                        <p:tav tm="0">
                                          <p:val>
                                            <p:fltVal val="0"/>
                                          </p:val>
                                        </p:tav>
                                        <p:tav tm="100000">
                                          <p:val>
                                            <p:strVal val="#ppt_w"/>
                                          </p:val>
                                        </p:tav>
                                      </p:tavLst>
                                    </p:anim>
                                    <p:anim calcmode="lin" valueType="num">
                                      <p:cBhvr>
                                        <p:cTn id="13" dur="1000" fill="hold"/>
                                        <p:tgtEl>
                                          <p:spTgt spid="32770">
                                            <p:txEl>
                                              <p:pRg st="2" end="2"/>
                                            </p:txEl>
                                          </p:spTgt>
                                        </p:tgtEl>
                                        <p:attrNameLst>
                                          <p:attrName>ppt_h</p:attrName>
                                        </p:attrNameLst>
                                      </p:cBhvr>
                                      <p:tavLst>
                                        <p:tav tm="0">
                                          <p:val>
                                            <p:fltVal val="0"/>
                                          </p:val>
                                        </p:tav>
                                        <p:tav tm="100000">
                                          <p:val>
                                            <p:strVal val="#ppt_h"/>
                                          </p:val>
                                        </p:tav>
                                      </p:tavLst>
                                    </p:anim>
                                    <p:animEffect transition="in" filter="fade">
                                      <p:cBhvr>
                                        <p:cTn id="14" dur="1000"/>
                                        <p:tgtEl>
                                          <p:spTgt spid="32770">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6" presetClass="emph" presetSubtype="0" fill="hold" nodeType="clickEffect">
                                  <p:stCondLst>
                                    <p:cond delay="0"/>
                                  </p:stCondLst>
                                  <p:childTnLst>
                                    <p:animEffect transition="out" filter="fade">
                                      <p:cBhvr>
                                        <p:cTn id="18" dur="500" tmFilter="0, 0; .2, .5; .8, .5; 1, 0"/>
                                        <p:tgtEl>
                                          <p:spTgt spid="32770">
                                            <p:txEl>
                                              <p:pRg st="2" end="2"/>
                                            </p:txEl>
                                          </p:spTgt>
                                        </p:tgtEl>
                                      </p:cBhvr>
                                    </p:animEffect>
                                    <p:animScale>
                                      <p:cBhvr>
                                        <p:cTn id="19" dur="250" autoRev="1" fill="hold"/>
                                        <p:tgtEl>
                                          <p:spTgt spid="32770">
                                            <p:txEl>
                                              <p:pRg st="2" end="2"/>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build="allAtOnce"/>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p:nvPr/>
        </p:nvSpPr>
        <p:spPr>
          <a:xfrm>
            <a:off x="1181100" y="1265238"/>
            <a:ext cx="6248400" cy="587375"/>
          </a:xfrm>
          <a:prstGeom prst="rect">
            <a:avLst/>
          </a:prstGeom>
          <a:noFill/>
          <a:ln w="9525">
            <a:noFill/>
          </a:ln>
        </p:spPr>
        <p:txBody>
          <a:bodyPr lIns="90000" tIns="46800" rIns="90000" bIns="46800" anchor="t" anchorCtr="0">
            <a:spAutoFit/>
          </a:bodyPr>
          <a:lstStyle/>
          <a:p>
            <a:r>
              <a:rPr lang="en-US" altLang="zh-CN" sz="3200" dirty="0">
                <a:solidFill>
                  <a:srgbClr val="FFFF00"/>
                </a:solidFill>
                <a:latin typeface="黑体" panose="02010609060101010101" pitchFamily="49" charset="-122"/>
                <a:ea typeface="黑体" panose="02010609060101010101" pitchFamily="49" charset="-122"/>
              </a:rPr>
              <a:t>1</a:t>
            </a:r>
            <a:r>
              <a:rPr lang="zh-CN" altLang="en-US" sz="3200" dirty="0">
                <a:solidFill>
                  <a:srgbClr val="FFFF00"/>
                </a:solidFill>
                <a:latin typeface="黑体" panose="02010609060101010101" pitchFamily="49" charset="-122"/>
                <a:ea typeface="黑体" panose="02010609060101010101" pitchFamily="49" charset="-122"/>
              </a:rPr>
              <a:t>、维也纳格局（</a:t>
            </a:r>
            <a:r>
              <a:rPr lang="en-US" altLang="zh-CN" sz="3200" dirty="0">
                <a:solidFill>
                  <a:srgbClr val="FFFF00"/>
                </a:solidFill>
                <a:latin typeface="黑体" panose="02010609060101010101" pitchFamily="49" charset="-122"/>
                <a:ea typeface="黑体" panose="02010609060101010101" pitchFamily="49" charset="-122"/>
              </a:rPr>
              <a:t>1815-1865</a:t>
            </a:r>
            <a:r>
              <a:rPr lang="zh-CN" altLang="en-US" sz="3200" dirty="0">
                <a:solidFill>
                  <a:srgbClr val="FFFF00"/>
                </a:solidFill>
                <a:latin typeface="黑体" panose="02010609060101010101" pitchFamily="49" charset="-122"/>
                <a:ea typeface="黑体" panose="02010609060101010101" pitchFamily="49" charset="-122"/>
              </a:rPr>
              <a:t>年）</a:t>
            </a:r>
          </a:p>
        </p:txBody>
      </p:sp>
      <p:sp>
        <p:nvSpPr>
          <p:cNvPr id="33795" name="Text Box 7"/>
          <p:cNvSpPr txBox="1"/>
          <p:nvPr/>
        </p:nvSpPr>
        <p:spPr>
          <a:xfrm>
            <a:off x="7178675" y="2565400"/>
            <a:ext cx="488950" cy="1465263"/>
          </a:xfrm>
          <a:prstGeom prst="rect">
            <a:avLst/>
          </a:prstGeom>
          <a:noFill/>
          <a:ln w="9525">
            <a:noFill/>
          </a:ln>
          <a:effectLst>
            <a:outerShdw dist="28398" dir="1593903" algn="ctr" rotWithShape="0">
              <a:schemeClr val="tx1"/>
            </a:outerShdw>
          </a:effectLst>
        </p:spPr>
        <p:txBody>
          <a:bodyPr vert="eaVert" anchor="t" anchorCtr="0">
            <a:spAutoFit/>
          </a:bodyPr>
          <a:lstStyle/>
          <a:p>
            <a:pPr>
              <a:buSzTx/>
            </a:pPr>
            <a:r>
              <a:rPr lang="zh-CN" altLang="en-US" sz="2000" b="1">
                <a:latin typeface="黑体" panose="02010609060101010101" pitchFamily="49" charset="-122"/>
                <a:ea typeface="黑体" panose="02010609060101010101" pitchFamily="49" charset="-122"/>
              </a:rPr>
              <a:t>拿破仑战争</a:t>
            </a:r>
          </a:p>
        </p:txBody>
      </p:sp>
      <p:sp>
        <p:nvSpPr>
          <p:cNvPr id="33796" name="Rectangle 9"/>
          <p:cNvSpPr>
            <a:spLocks noChangeArrowheads="1"/>
          </p:cNvSpPr>
          <p:nvPr/>
        </p:nvSpPr>
        <p:spPr bwMode="auto">
          <a:xfrm>
            <a:off x="1179513" y="2174875"/>
            <a:ext cx="3679825" cy="3503613"/>
          </a:xfrm>
          <a:prstGeom prst="rect">
            <a:avLst/>
          </a:prstGeom>
          <a:noFill/>
          <a:ln w="9525">
            <a:noFill/>
            <a:miter lim="800000"/>
          </a:ln>
          <a:effectLst>
            <a:outerShdw dist="35921" dir="2700000" algn="ctr" rotWithShape="0">
              <a:schemeClr val="tx1"/>
            </a:outerShdw>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3200" b="0" i="0" u="none" strike="noStrike" kern="1200" cap="none" spc="0" normalizeH="0" baseline="0" noProof="0">
                <a:ln>
                  <a:noFill/>
                </a:ln>
                <a:solidFill>
                  <a:schemeClr val="bg1"/>
                </a:solidFill>
                <a:effectLst/>
                <a:uLnTx/>
                <a:uFillTx/>
                <a:latin typeface="方正美黑简体" pitchFamily="2" charset="-122"/>
                <a:ea typeface="方正美黑简体" pitchFamily="2" charset="-122"/>
                <a:cs typeface="+mn-cs"/>
              </a:rPr>
              <a:t>       </a:t>
            </a:r>
            <a:r>
              <a:rPr kumimoji="0" lang="zh-CN" altLang="en-US" sz="3200" b="0" i="0" u="none" strike="noStrike" kern="1200" cap="none" spc="0" normalizeH="0" baseline="0" noProof="0">
                <a:ln>
                  <a:noFill/>
                </a:ln>
                <a:solidFill>
                  <a:schemeClr val="bg1"/>
                </a:solidFill>
                <a:effectLst/>
                <a:uLnTx/>
                <a:uFillTx/>
                <a:latin typeface="方正美黑简体" pitchFamily="2" charset="-122"/>
                <a:ea typeface="方正美黑简体" pitchFamily="2" charset="-122"/>
                <a:cs typeface="+mn-cs"/>
              </a:rPr>
              <a:t>严格意义上的“世界格局”形成于</a:t>
            </a:r>
            <a:r>
              <a:rPr kumimoji="0" lang="en-US" sz="3200" b="1" i="0" u="none" strike="noStrike" kern="1200" cap="none" spc="0" normalizeH="0" baseline="0" noProof="0">
                <a:ln>
                  <a:noFill/>
                </a:ln>
                <a:solidFill>
                  <a:schemeClr val="bg1"/>
                </a:solidFill>
                <a:effectLst/>
                <a:uLnTx/>
                <a:uFillTx/>
                <a:latin typeface="Times New Roman" panose="02020603050405020304" pitchFamily="18" charset="0"/>
                <a:ea typeface="方正美黑简体" pitchFamily="2" charset="-122"/>
                <a:cs typeface="+mn-cs"/>
              </a:rPr>
              <a:t>19</a:t>
            </a:r>
            <a:r>
              <a:rPr kumimoji="0" lang="zh-CN" altLang="en-US" sz="3200" b="0" i="0" u="none" strike="noStrike" kern="1200" cap="none" spc="0" normalizeH="0" baseline="0" noProof="0">
                <a:ln>
                  <a:noFill/>
                </a:ln>
                <a:solidFill>
                  <a:schemeClr val="bg1"/>
                </a:solidFill>
                <a:effectLst/>
                <a:uLnTx/>
                <a:uFillTx/>
                <a:latin typeface="方正美黑简体" pitchFamily="2" charset="-122"/>
                <a:ea typeface="方正美黑简体" pitchFamily="2" charset="-122"/>
                <a:cs typeface="+mn-cs"/>
              </a:rPr>
              <a:t>世纪初，以拿破仑战争失败、维也纳会议召开为标志，第一个国际战略格局正式形成。</a:t>
            </a:r>
          </a:p>
        </p:txBody>
      </p:sp>
      <p:sp>
        <p:nvSpPr>
          <p:cNvPr id="33797" name="Rectangle 11"/>
          <p:cNvSpPr>
            <a:spLocks noChangeArrowheads="1"/>
          </p:cNvSpPr>
          <p:nvPr/>
        </p:nvSpPr>
        <p:spPr bwMode="auto">
          <a:xfrm>
            <a:off x="7740650" y="4189413"/>
            <a:ext cx="649288" cy="1616075"/>
          </a:xfrm>
          <a:prstGeom prst="rect">
            <a:avLst/>
          </a:prstGeom>
          <a:noFill/>
          <a:ln w="9525">
            <a:noFill/>
            <a:miter lim="800000"/>
          </a:ln>
          <a:effectLst>
            <a:outerShdw dist="28398" dir="1593903" algn="ctr" rotWithShape="0">
              <a:schemeClr val="tx1"/>
            </a:outerShdw>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滑</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铁</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卢</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战</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役</a:t>
            </a:r>
          </a:p>
        </p:txBody>
      </p:sp>
      <p:sp>
        <p:nvSpPr>
          <p:cNvPr id="29701" name="Rectangle 12"/>
          <p:cNvSpPr>
            <a:spLocks noChangeArrowheads="1"/>
          </p:cNvSpPr>
          <p:nvPr/>
        </p:nvSpPr>
        <p:spPr bwMode="auto">
          <a:xfrm>
            <a:off x="577850" y="6200775"/>
            <a:ext cx="3562350" cy="396875"/>
          </a:xfrm>
          <a:prstGeom prst="rect">
            <a:avLst/>
          </a:prstGeom>
          <a:noFill/>
          <a:ln w="9525">
            <a:noFill/>
            <a:miter lim="800000"/>
          </a:ln>
          <a:effectLst>
            <a:outerShdw dist="35921" dir="2700000" algn="ctr" rotWithShape="0">
              <a:schemeClr val="tx1"/>
            </a:outerShdw>
          </a:effectLst>
        </p:spPr>
        <p:txBody>
          <a:bodyPr lIns="90000" tIns="46800" rIns="90000" bIns="4680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二、国际战略格局的历史演变</a:t>
            </a:r>
          </a:p>
        </p:txBody>
      </p:sp>
      <p:pic>
        <p:nvPicPr>
          <p:cNvPr id="33799" name="图片 8" descr="图片1.png"/>
          <p:cNvPicPr>
            <a:picLocks noChangeAspect="1"/>
          </p:cNvPicPr>
          <p:nvPr/>
        </p:nvPicPr>
        <p:blipFill>
          <a:blip r:embed="rId2"/>
          <a:stretch>
            <a:fillRect/>
          </a:stretch>
        </p:blipFill>
        <p:spPr>
          <a:xfrm>
            <a:off x="5084763" y="1828800"/>
            <a:ext cx="2486025" cy="2846388"/>
          </a:xfrm>
          <a:prstGeom prst="rect">
            <a:avLst/>
          </a:prstGeom>
          <a:noFill/>
          <a:ln w="9525">
            <a:noFill/>
          </a:ln>
        </p:spPr>
      </p:pic>
      <p:pic>
        <p:nvPicPr>
          <p:cNvPr id="33800" name="图片 9" descr="图片2.png"/>
          <p:cNvPicPr>
            <a:picLocks noChangeAspect="1"/>
          </p:cNvPicPr>
          <p:nvPr/>
        </p:nvPicPr>
        <p:blipFill>
          <a:blip r:embed="rId3"/>
          <a:stretch>
            <a:fillRect/>
          </a:stretch>
        </p:blipFill>
        <p:spPr>
          <a:xfrm>
            <a:off x="5072063" y="4095750"/>
            <a:ext cx="3028950" cy="2165350"/>
          </a:xfrm>
          <a:prstGeom prst="rect">
            <a:avLst/>
          </a:prstGeom>
          <a:noFill/>
          <a:ln w="9525">
            <a:noFill/>
          </a:ln>
        </p:spPr>
      </p:pic>
      <p:sp>
        <p:nvSpPr>
          <p:cNvPr id="49160" name="Text Box 10"/>
          <p:cNvSpPr txBox="1"/>
          <p:nvPr/>
        </p:nvSpPr>
        <p:spPr>
          <a:xfrm>
            <a:off x="5435600" y="0"/>
            <a:ext cx="3708400" cy="519113"/>
          </a:xfrm>
          <a:prstGeom prst="rect">
            <a:avLst/>
          </a:prstGeom>
          <a:gradFill rotWithShape="1">
            <a:gsLst>
              <a:gs pos="0">
                <a:srgbClr val="006666"/>
              </a:gs>
              <a:gs pos="100000">
                <a:srgbClr val="004141"/>
              </a:gs>
            </a:gsLst>
            <a:lin ang="0" scaled="1"/>
            <a:tileRect/>
          </a:gradFill>
          <a:ln w="9525">
            <a:noFill/>
          </a:ln>
        </p:spPr>
        <p:txBody>
          <a:bodyPr anchor="t" anchorCtr="0">
            <a:spAutoFit/>
          </a:bodyPr>
          <a:lstStyle/>
          <a:p>
            <a:pPr algn="ctr"/>
            <a:endParaRPr lang="zh-CN" altLang="en-US" dirty="0">
              <a:latin typeface="楷体_GB2312" pitchFamily="49" charset="-122"/>
              <a:ea typeface="楷体_GB2312" pitchFamily="49" charset="-122"/>
            </a:endParaRPr>
          </a:p>
        </p:txBody>
      </p:sp>
      <p:sp>
        <p:nvSpPr>
          <p:cNvPr id="49161" name="Text Box 13"/>
          <p:cNvSpPr txBox="1"/>
          <p:nvPr/>
        </p:nvSpPr>
        <p:spPr>
          <a:xfrm>
            <a:off x="1077913" y="115888"/>
            <a:ext cx="5365750" cy="519112"/>
          </a:xfrm>
          <a:prstGeom prst="rect">
            <a:avLst/>
          </a:prstGeom>
          <a:solidFill>
            <a:srgbClr val="008080"/>
          </a:solidFill>
          <a:ln w="9525">
            <a:noFill/>
          </a:ln>
        </p:spPr>
        <p:txBody>
          <a:bodyPr anchor="t" anchorCtr="0">
            <a:spAutoFit/>
          </a:bodyPr>
          <a:lstStyle/>
          <a:p>
            <a:pPr algn="ctr"/>
            <a:r>
              <a:rPr lang="zh-CN" altLang="en-US" b="1" dirty="0">
                <a:solidFill>
                  <a:srgbClr val="FFFF00"/>
                </a:solidFill>
                <a:latin typeface="楷体_GB2312" pitchFamily="49" charset="-122"/>
                <a:ea typeface="楷体_GB2312" pitchFamily="49" charset="-122"/>
              </a:rPr>
              <a:t>二、国际战略格局的历史演变</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3794"/>
                                        </p:tgtEl>
                                        <p:attrNameLst>
                                          <p:attrName>style.visibility</p:attrName>
                                        </p:attrNameLst>
                                      </p:cBhvr>
                                      <p:to>
                                        <p:strVal val="visible"/>
                                      </p:to>
                                    </p:set>
                                    <p:animEffect transition="in" filter="wipe(left)">
                                      <p:cBhvr>
                                        <p:cTn id="7" dur="1000"/>
                                        <p:tgtEl>
                                          <p:spTgt spid="33794"/>
                                        </p:tgtEl>
                                      </p:cBhvr>
                                    </p:animEffect>
                                  </p:childTnLst>
                                </p:cTn>
                              </p:par>
                            </p:childTnLst>
                          </p:cTn>
                        </p:par>
                        <p:par>
                          <p:cTn id="8" fill="hold">
                            <p:stCondLst>
                              <p:cond delay="1000"/>
                            </p:stCondLst>
                            <p:childTnLst>
                              <p:par>
                                <p:cTn id="9" presetID="18" presetClass="entr" presetSubtype="6" fill="hold" grpId="0" nodeType="afterEffect">
                                  <p:stCondLst>
                                    <p:cond delay="0"/>
                                  </p:stCondLst>
                                  <p:childTnLst>
                                    <p:set>
                                      <p:cBhvr>
                                        <p:cTn id="10" dur="1" fill="hold">
                                          <p:stCondLst>
                                            <p:cond delay="0"/>
                                          </p:stCondLst>
                                        </p:cTn>
                                        <p:tgtEl>
                                          <p:spTgt spid="33796"/>
                                        </p:tgtEl>
                                        <p:attrNameLst>
                                          <p:attrName>style.visibility</p:attrName>
                                        </p:attrNameLst>
                                      </p:cBhvr>
                                      <p:to>
                                        <p:strVal val="visible"/>
                                      </p:to>
                                    </p:set>
                                    <p:animEffect transition="in" filter="strips(downRight)">
                                      <p:cBhvr>
                                        <p:cTn id="11" dur="1000"/>
                                        <p:tgtEl>
                                          <p:spTgt spid="33796"/>
                                        </p:tgtEl>
                                      </p:cBhvr>
                                    </p:animEffect>
                                  </p:childTnLst>
                                </p:cTn>
                              </p:par>
                            </p:childTnLst>
                          </p:cTn>
                        </p:par>
                        <p:par>
                          <p:cTn id="12" fill="hold">
                            <p:stCondLst>
                              <p:cond delay="2000"/>
                            </p:stCondLst>
                            <p:childTnLst>
                              <p:par>
                                <p:cTn id="13" presetID="53" presetClass="entr" presetSubtype="16" fill="hold" nodeType="afterEffect">
                                  <p:stCondLst>
                                    <p:cond delay="0"/>
                                  </p:stCondLst>
                                  <p:childTnLst>
                                    <p:set>
                                      <p:cBhvr>
                                        <p:cTn id="14" dur="1" fill="hold">
                                          <p:stCondLst>
                                            <p:cond delay="0"/>
                                          </p:stCondLst>
                                        </p:cTn>
                                        <p:tgtEl>
                                          <p:spTgt spid="33799"/>
                                        </p:tgtEl>
                                        <p:attrNameLst>
                                          <p:attrName>style.visibility</p:attrName>
                                        </p:attrNameLst>
                                      </p:cBhvr>
                                      <p:to>
                                        <p:strVal val="visible"/>
                                      </p:to>
                                    </p:set>
                                    <p:anim calcmode="lin" valueType="num">
                                      <p:cBhvr>
                                        <p:cTn id="15" dur="1000" fill="hold"/>
                                        <p:tgtEl>
                                          <p:spTgt spid="33799"/>
                                        </p:tgtEl>
                                        <p:attrNameLst>
                                          <p:attrName>ppt_w</p:attrName>
                                        </p:attrNameLst>
                                      </p:cBhvr>
                                      <p:tavLst>
                                        <p:tav tm="0">
                                          <p:val>
                                            <p:fltVal val="0"/>
                                          </p:val>
                                        </p:tav>
                                        <p:tav tm="100000">
                                          <p:val>
                                            <p:strVal val="#ppt_w"/>
                                          </p:val>
                                        </p:tav>
                                      </p:tavLst>
                                    </p:anim>
                                    <p:anim calcmode="lin" valueType="num">
                                      <p:cBhvr>
                                        <p:cTn id="16" dur="1000" fill="hold"/>
                                        <p:tgtEl>
                                          <p:spTgt spid="33799"/>
                                        </p:tgtEl>
                                        <p:attrNameLst>
                                          <p:attrName>ppt_h</p:attrName>
                                        </p:attrNameLst>
                                      </p:cBhvr>
                                      <p:tavLst>
                                        <p:tav tm="0">
                                          <p:val>
                                            <p:fltVal val="0"/>
                                          </p:val>
                                        </p:tav>
                                        <p:tav tm="100000">
                                          <p:val>
                                            <p:strVal val="#ppt_h"/>
                                          </p:val>
                                        </p:tav>
                                      </p:tavLst>
                                    </p:anim>
                                    <p:animEffect transition="in" filter="fade">
                                      <p:cBhvr>
                                        <p:cTn id="17" dur="1000"/>
                                        <p:tgtEl>
                                          <p:spTgt spid="33799"/>
                                        </p:tgtEl>
                                      </p:cBhvr>
                                    </p:animEffect>
                                  </p:childTnLst>
                                </p:cTn>
                              </p:par>
                            </p:childTnLst>
                          </p:cTn>
                        </p:par>
                        <p:par>
                          <p:cTn id="18" fill="hold">
                            <p:stCondLst>
                              <p:cond delay="3000"/>
                            </p:stCondLst>
                            <p:childTnLst>
                              <p:par>
                                <p:cTn id="19" presetID="53" presetClass="entr" presetSubtype="16" fill="hold" nodeType="afterEffect">
                                  <p:stCondLst>
                                    <p:cond delay="0"/>
                                  </p:stCondLst>
                                  <p:childTnLst>
                                    <p:set>
                                      <p:cBhvr>
                                        <p:cTn id="20" dur="1" fill="hold">
                                          <p:stCondLst>
                                            <p:cond delay="0"/>
                                          </p:stCondLst>
                                        </p:cTn>
                                        <p:tgtEl>
                                          <p:spTgt spid="33800"/>
                                        </p:tgtEl>
                                        <p:attrNameLst>
                                          <p:attrName>style.visibility</p:attrName>
                                        </p:attrNameLst>
                                      </p:cBhvr>
                                      <p:to>
                                        <p:strVal val="visible"/>
                                      </p:to>
                                    </p:set>
                                    <p:anim calcmode="lin" valueType="num">
                                      <p:cBhvr>
                                        <p:cTn id="21" dur="1000" fill="hold"/>
                                        <p:tgtEl>
                                          <p:spTgt spid="33800"/>
                                        </p:tgtEl>
                                        <p:attrNameLst>
                                          <p:attrName>ppt_w</p:attrName>
                                        </p:attrNameLst>
                                      </p:cBhvr>
                                      <p:tavLst>
                                        <p:tav tm="0">
                                          <p:val>
                                            <p:fltVal val="0"/>
                                          </p:val>
                                        </p:tav>
                                        <p:tav tm="100000">
                                          <p:val>
                                            <p:strVal val="#ppt_w"/>
                                          </p:val>
                                        </p:tav>
                                      </p:tavLst>
                                    </p:anim>
                                    <p:anim calcmode="lin" valueType="num">
                                      <p:cBhvr>
                                        <p:cTn id="22" dur="1000" fill="hold"/>
                                        <p:tgtEl>
                                          <p:spTgt spid="33800"/>
                                        </p:tgtEl>
                                        <p:attrNameLst>
                                          <p:attrName>ppt_h</p:attrName>
                                        </p:attrNameLst>
                                      </p:cBhvr>
                                      <p:tavLst>
                                        <p:tav tm="0">
                                          <p:val>
                                            <p:fltVal val="0"/>
                                          </p:val>
                                        </p:tav>
                                        <p:tav tm="100000">
                                          <p:val>
                                            <p:strVal val="#ppt_h"/>
                                          </p:val>
                                        </p:tav>
                                      </p:tavLst>
                                    </p:anim>
                                    <p:animEffect transition="in" filter="fade">
                                      <p:cBhvr>
                                        <p:cTn id="23" dur="1000"/>
                                        <p:tgtEl>
                                          <p:spTgt spid="33800"/>
                                        </p:tgtEl>
                                      </p:cBhvr>
                                    </p:animEffect>
                                  </p:childTnLst>
                                </p:cTn>
                              </p:par>
                              <p:par>
                                <p:cTn id="24" presetID="21" presetClass="entr" presetSubtype="2" fill="hold" grpId="0" nodeType="withEffect">
                                  <p:stCondLst>
                                    <p:cond delay="0"/>
                                  </p:stCondLst>
                                  <p:childTnLst>
                                    <p:set>
                                      <p:cBhvr>
                                        <p:cTn id="25" dur="1" fill="hold">
                                          <p:stCondLst>
                                            <p:cond delay="0"/>
                                          </p:stCondLst>
                                        </p:cTn>
                                        <p:tgtEl>
                                          <p:spTgt spid="33795"/>
                                        </p:tgtEl>
                                        <p:attrNameLst>
                                          <p:attrName>style.visibility</p:attrName>
                                        </p:attrNameLst>
                                      </p:cBhvr>
                                      <p:to>
                                        <p:strVal val="visible"/>
                                      </p:to>
                                    </p:set>
                                    <p:animEffect transition="in" filter="wheel(2)">
                                      <p:cBhvr>
                                        <p:cTn id="26" dur="1000"/>
                                        <p:tgtEl>
                                          <p:spTgt spid="33795"/>
                                        </p:tgtEl>
                                      </p:cBhvr>
                                    </p:animEffect>
                                  </p:childTnLst>
                                </p:cTn>
                              </p:par>
                              <p:par>
                                <p:cTn id="27" presetID="21" presetClass="entr" presetSubtype="2" fill="hold" grpId="0" nodeType="withEffect">
                                  <p:stCondLst>
                                    <p:cond delay="0"/>
                                  </p:stCondLst>
                                  <p:childTnLst>
                                    <p:set>
                                      <p:cBhvr>
                                        <p:cTn id="28" dur="1" fill="hold">
                                          <p:stCondLst>
                                            <p:cond delay="0"/>
                                          </p:stCondLst>
                                        </p:cTn>
                                        <p:tgtEl>
                                          <p:spTgt spid="33797"/>
                                        </p:tgtEl>
                                        <p:attrNameLst>
                                          <p:attrName>style.visibility</p:attrName>
                                        </p:attrNameLst>
                                      </p:cBhvr>
                                      <p:to>
                                        <p:strVal val="visible"/>
                                      </p:to>
                                    </p:set>
                                    <p:animEffect transition="in" filter="wheel(2)">
                                      <p:cBhvr>
                                        <p:cTn id="29" dur="1000"/>
                                        <p:tgtEl>
                                          <p:spTgt spid="337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4" grpId="0"/>
      <p:bldP spid="33795" grpId="0"/>
      <p:bldP spid="33796" grpId="0"/>
      <p:bldP spid="3379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p:nvPr/>
        </p:nvSpPr>
        <p:spPr>
          <a:xfrm>
            <a:off x="968375" y="928688"/>
            <a:ext cx="8283575" cy="1077912"/>
          </a:xfrm>
          <a:prstGeom prst="rect">
            <a:avLst/>
          </a:prstGeom>
          <a:noFill/>
          <a:ln w="9525">
            <a:noFill/>
          </a:ln>
        </p:spPr>
        <p:txBody>
          <a:bodyPr lIns="90000" tIns="46800" rIns="90000" bIns="46800" anchor="t" anchorCtr="0">
            <a:spAutoFit/>
          </a:bodyPr>
          <a:lstStyle/>
          <a:p>
            <a:r>
              <a:rPr lang="en-US" altLang="zh-CN" sz="3200" dirty="0">
                <a:solidFill>
                  <a:srgbClr val="FFFF00"/>
                </a:solidFill>
                <a:latin typeface="黑体" panose="02010609060101010101" pitchFamily="49" charset="-122"/>
                <a:ea typeface="黑体" panose="02010609060101010101" pitchFamily="49" charset="-122"/>
              </a:rPr>
              <a:t>2</a:t>
            </a:r>
            <a:r>
              <a:rPr lang="zh-CN" altLang="en-US" sz="3200" dirty="0">
                <a:solidFill>
                  <a:srgbClr val="FFFF00"/>
                </a:solidFill>
                <a:latin typeface="黑体" panose="02010609060101010101" pitchFamily="49" charset="-122"/>
                <a:ea typeface="黑体" panose="02010609060101010101" pitchFamily="49" charset="-122"/>
              </a:rPr>
              <a:t>、欧美列强瓜分世界的殖民掠夺格局（</a:t>
            </a:r>
            <a:r>
              <a:rPr lang="en-US" altLang="zh-CN" sz="3200" dirty="0">
                <a:solidFill>
                  <a:srgbClr val="FFFF00"/>
                </a:solidFill>
                <a:latin typeface="黑体" panose="02010609060101010101" pitchFamily="49" charset="-122"/>
                <a:ea typeface="黑体" panose="02010609060101010101" pitchFamily="49" charset="-122"/>
              </a:rPr>
              <a:t>19</a:t>
            </a:r>
            <a:r>
              <a:rPr lang="zh-CN" altLang="en-US" sz="3200" dirty="0">
                <a:solidFill>
                  <a:srgbClr val="FFFF00"/>
                </a:solidFill>
                <a:latin typeface="黑体" panose="02010609060101010101" pitchFamily="49" charset="-122"/>
                <a:ea typeface="黑体" panose="02010609060101010101" pitchFamily="49" charset="-122"/>
              </a:rPr>
              <a:t>世纪末</a:t>
            </a:r>
            <a:r>
              <a:rPr lang="en-US" altLang="zh-CN" sz="3200" dirty="0">
                <a:solidFill>
                  <a:srgbClr val="FFFF00"/>
                </a:solidFill>
                <a:latin typeface="黑体" panose="02010609060101010101" pitchFamily="49" charset="-122"/>
                <a:ea typeface="黑体" panose="02010609060101010101" pitchFamily="49" charset="-122"/>
              </a:rPr>
              <a:t>-1914</a:t>
            </a:r>
            <a:r>
              <a:rPr lang="zh-CN" altLang="en-US" sz="3200" dirty="0">
                <a:solidFill>
                  <a:srgbClr val="FFFF00"/>
                </a:solidFill>
                <a:latin typeface="黑体" panose="02010609060101010101" pitchFamily="49" charset="-122"/>
                <a:ea typeface="黑体" panose="02010609060101010101" pitchFamily="49" charset="-122"/>
              </a:rPr>
              <a:t>年）（</a:t>
            </a:r>
            <a:r>
              <a:rPr lang="en-US" altLang="zh-CN" sz="3200" dirty="0">
                <a:solidFill>
                  <a:srgbClr val="FFFF00"/>
                </a:solidFill>
                <a:latin typeface="黑体" panose="02010609060101010101" pitchFamily="49" charset="-122"/>
                <a:ea typeface="黑体" panose="02010609060101010101" pitchFamily="49" charset="-122"/>
              </a:rPr>
              <a:t>1865-1914</a:t>
            </a:r>
            <a:r>
              <a:rPr lang="zh-CN" altLang="en-US" sz="3200" dirty="0">
                <a:solidFill>
                  <a:srgbClr val="FFFF00"/>
                </a:solidFill>
                <a:latin typeface="黑体" panose="02010609060101010101" pitchFamily="49" charset="-122"/>
                <a:ea typeface="黑体" panose="02010609060101010101" pitchFamily="49" charset="-122"/>
              </a:rPr>
              <a:t>）</a:t>
            </a:r>
          </a:p>
        </p:txBody>
      </p:sp>
      <p:pic>
        <p:nvPicPr>
          <p:cNvPr id="34819" name="Picture 3" descr="南北战争"/>
          <p:cNvPicPr>
            <a:picLocks noChangeAspect="1"/>
          </p:cNvPicPr>
          <p:nvPr/>
        </p:nvPicPr>
        <p:blipFill>
          <a:blip r:embed="rId2"/>
          <a:stretch>
            <a:fillRect/>
          </a:stretch>
        </p:blipFill>
        <p:spPr>
          <a:xfrm>
            <a:off x="4645025" y="3717925"/>
            <a:ext cx="3140075" cy="2354263"/>
          </a:xfrm>
          <a:prstGeom prst="rect">
            <a:avLst/>
          </a:prstGeom>
          <a:noFill/>
          <a:ln w="9525">
            <a:noFill/>
          </a:ln>
        </p:spPr>
      </p:pic>
      <p:sp>
        <p:nvSpPr>
          <p:cNvPr id="34820" name="Rectangle 4"/>
          <p:cNvSpPr/>
          <p:nvPr/>
        </p:nvSpPr>
        <p:spPr>
          <a:xfrm>
            <a:off x="5651500" y="5684838"/>
            <a:ext cx="1203325" cy="396875"/>
          </a:xfrm>
          <a:prstGeom prst="rect">
            <a:avLst/>
          </a:prstGeom>
          <a:noFill/>
          <a:ln w="9525">
            <a:noFill/>
          </a:ln>
        </p:spPr>
        <p:txBody>
          <a:bodyPr wrap="none" lIns="90000" tIns="46800" rIns="90000" bIns="46800" anchor="t" anchorCtr="0">
            <a:spAutoFit/>
          </a:bodyPr>
          <a:lstStyle/>
          <a:p>
            <a:r>
              <a:rPr lang="zh-CN" altLang="en-US" sz="2000" b="1" dirty="0">
                <a:latin typeface="黑体" panose="02010609060101010101" pitchFamily="49" charset="-122"/>
                <a:ea typeface="黑体" panose="02010609060101010101" pitchFamily="49" charset="-122"/>
              </a:rPr>
              <a:t>南北战争</a:t>
            </a:r>
          </a:p>
        </p:txBody>
      </p:sp>
      <p:sp>
        <p:nvSpPr>
          <p:cNvPr id="34821" name="Text Box 5"/>
          <p:cNvSpPr txBox="1"/>
          <p:nvPr/>
        </p:nvSpPr>
        <p:spPr>
          <a:xfrm>
            <a:off x="2576513" y="5684838"/>
            <a:ext cx="1203325" cy="396875"/>
          </a:xfrm>
          <a:prstGeom prst="rect">
            <a:avLst/>
          </a:prstGeom>
          <a:noFill/>
          <a:ln w="9525">
            <a:noFill/>
          </a:ln>
        </p:spPr>
        <p:txBody>
          <a:bodyPr wrap="none" lIns="90000" tIns="46800" rIns="90000" bIns="46800" anchor="t" anchorCtr="0">
            <a:spAutoFit/>
          </a:bodyPr>
          <a:lstStyle/>
          <a:p>
            <a:r>
              <a:rPr lang="zh-CN" altLang="en-US" sz="2000" b="1" dirty="0">
                <a:latin typeface="黑体" panose="02010609060101010101" pitchFamily="49" charset="-122"/>
                <a:ea typeface="黑体" panose="02010609060101010101" pitchFamily="49" charset="-122"/>
              </a:rPr>
              <a:t>明治维新</a:t>
            </a:r>
          </a:p>
        </p:txBody>
      </p:sp>
      <p:pic>
        <p:nvPicPr>
          <p:cNvPr id="34822" name="Picture 6" descr="明治维新"/>
          <p:cNvPicPr>
            <a:picLocks noChangeAspect="1"/>
          </p:cNvPicPr>
          <p:nvPr/>
        </p:nvPicPr>
        <p:blipFill>
          <a:blip r:embed="rId3"/>
          <a:stretch>
            <a:fillRect/>
          </a:stretch>
        </p:blipFill>
        <p:spPr>
          <a:xfrm>
            <a:off x="1547813" y="3670300"/>
            <a:ext cx="3140075" cy="2346325"/>
          </a:xfrm>
          <a:prstGeom prst="rect">
            <a:avLst/>
          </a:prstGeom>
          <a:noFill/>
          <a:ln w="9525">
            <a:noFill/>
          </a:ln>
        </p:spPr>
      </p:pic>
      <p:sp>
        <p:nvSpPr>
          <p:cNvPr id="34823" name="Rectangle 7"/>
          <p:cNvSpPr>
            <a:spLocks noChangeArrowheads="1"/>
          </p:cNvSpPr>
          <p:nvPr/>
        </p:nvSpPr>
        <p:spPr bwMode="auto">
          <a:xfrm>
            <a:off x="968375" y="1989138"/>
            <a:ext cx="7367588" cy="1800225"/>
          </a:xfrm>
          <a:prstGeom prst="rect">
            <a:avLst/>
          </a:prstGeom>
          <a:noFill/>
          <a:ln w="9525">
            <a:noFill/>
            <a:miter lim="800000"/>
          </a:ln>
          <a:effectLst>
            <a:outerShdw dist="35921" dir="2700000" algn="ctr" rotWithShape="0">
              <a:schemeClr val="tx1"/>
            </a:outerShdw>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2800" b="0" i="0" u="none" strike="noStrike" kern="1200" cap="none" spc="0" normalizeH="0" baseline="0" noProof="0">
                <a:ln>
                  <a:noFill/>
                </a:ln>
                <a:solidFill>
                  <a:schemeClr val="bg1"/>
                </a:solidFill>
                <a:effectLst/>
                <a:uLnTx/>
                <a:uFillTx/>
                <a:latin typeface="方正美黑简体" pitchFamily="2" charset="-122"/>
                <a:ea typeface="方正美黑简体" pitchFamily="2" charset="-122"/>
                <a:cs typeface="+mn-cs"/>
              </a:rPr>
              <a:t>       </a:t>
            </a:r>
            <a:r>
              <a:rPr kumimoji="0" lang="zh-CN" altLang="en-US" sz="2800" b="0" i="0" u="none" strike="noStrike" kern="1200" cap="none" spc="0" normalizeH="0" baseline="0" noProof="0">
                <a:ln>
                  <a:noFill/>
                </a:ln>
                <a:solidFill>
                  <a:schemeClr val="bg1"/>
                </a:solidFill>
                <a:effectLst/>
                <a:uLnTx/>
                <a:uFillTx/>
                <a:latin typeface="方正美黑简体" pitchFamily="2" charset="-122"/>
                <a:ea typeface="方正美黑简体" pitchFamily="2" charset="-122"/>
                <a:cs typeface="+mn-cs"/>
              </a:rPr>
              <a:t>帝国主义宗主国英、法、德、日、意等列强与殖民地附属国之间的矛盾上升为世界主要矛盾，世界格局显现出欧美日列强多极共存的态势。</a:t>
            </a:r>
          </a:p>
        </p:txBody>
      </p:sp>
      <p:sp>
        <p:nvSpPr>
          <p:cNvPr id="30727" name="Rectangle 12"/>
          <p:cNvSpPr>
            <a:spLocks noChangeArrowheads="1"/>
          </p:cNvSpPr>
          <p:nvPr/>
        </p:nvSpPr>
        <p:spPr bwMode="auto">
          <a:xfrm>
            <a:off x="577850" y="6200775"/>
            <a:ext cx="3562350" cy="396875"/>
          </a:xfrm>
          <a:prstGeom prst="rect">
            <a:avLst/>
          </a:prstGeom>
          <a:noFill/>
          <a:ln w="9525">
            <a:noFill/>
            <a:miter lim="800000"/>
          </a:ln>
          <a:effectLst>
            <a:outerShdw dist="35921" dir="2700000" algn="ctr" rotWithShape="0">
              <a:schemeClr val="tx1"/>
            </a:outerShdw>
          </a:effectLst>
        </p:spPr>
        <p:txBody>
          <a:bodyPr lIns="90000" tIns="46800" rIns="90000" bIns="4680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二、国际战略格局的历史演变</a:t>
            </a:r>
          </a:p>
        </p:txBody>
      </p:sp>
      <p:sp>
        <p:nvSpPr>
          <p:cNvPr id="51208" name="Text Box 10"/>
          <p:cNvSpPr txBox="1"/>
          <p:nvPr/>
        </p:nvSpPr>
        <p:spPr>
          <a:xfrm>
            <a:off x="5435600" y="0"/>
            <a:ext cx="3708400" cy="519113"/>
          </a:xfrm>
          <a:prstGeom prst="rect">
            <a:avLst/>
          </a:prstGeom>
          <a:gradFill rotWithShape="1">
            <a:gsLst>
              <a:gs pos="0">
                <a:srgbClr val="006666"/>
              </a:gs>
              <a:gs pos="100000">
                <a:srgbClr val="004141"/>
              </a:gs>
            </a:gsLst>
            <a:lin ang="0" scaled="1"/>
            <a:tileRect/>
          </a:gradFill>
          <a:ln w="9525">
            <a:noFill/>
          </a:ln>
        </p:spPr>
        <p:txBody>
          <a:bodyPr anchor="t" anchorCtr="0">
            <a:spAutoFit/>
          </a:bodyPr>
          <a:lstStyle/>
          <a:p>
            <a:pPr algn="ctr"/>
            <a:endParaRPr lang="zh-CN" altLang="en-US" dirty="0">
              <a:latin typeface="楷体_GB2312" pitchFamily="49" charset="-122"/>
              <a:ea typeface="楷体_GB2312" pitchFamily="49" charset="-122"/>
            </a:endParaRPr>
          </a:p>
        </p:txBody>
      </p:sp>
      <p:sp>
        <p:nvSpPr>
          <p:cNvPr id="51209" name="Text Box 13"/>
          <p:cNvSpPr txBox="1"/>
          <p:nvPr/>
        </p:nvSpPr>
        <p:spPr>
          <a:xfrm>
            <a:off x="1077913" y="115888"/>
            <a:ext cx="5365750" cy="519112"/>
          </a:xfrm>
          <a:prstGeom prst="rect">
            <a:avLst/>
          </a:prstGeom>
          <a:solidFill>
            <a:srgbClr val="008080"/>
          </a:solidFill>
          <a:ln w="9525">
            <a:noFill/>
          </a:ln>
        </p:spPr>
        <p:txBody>
          <a:bodyPr anchor="t" anchorCtr="0">
            <a:spAutoFit/>
          </a:bodyPr>
          <a:lstStyle/>
          <a:p>
            <a:pPr algn="ctr"/>
            <a:r>
              <a:rPr lang="zh-CN" altLang="en-US" b="1" dirty="0">
                <a:solidFill>
                  <a:srgbClr val="FFFF00"/>
                </a:solidFill>
                <a:latin typeface="楷体_GB2312" pitchFamily="49" charset="-122"/>
                <a:ea typeface="楷体_GB2312" pitchFamily="49" charset="-122"/>
              </a:rPr>
              <a:t>二、国际战略格局的历史演变</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4818"/>
                                        </p:tgtEl>
                                        <p:attrNameLst>
                                          <p:attrName>style.visibility</p:attrName>
                                        </p:attrNameLst>
                                      </p:cBhvr>
                                      <p:to>
                                        <p:strVal val="visible"/>
                                      </p:to>
                                    </p:set>
                                    <p:animEffect transition="in" filter="wipe(left)">
                                      <p:cBhvr>
                                        <p:cTn id="7" dur="1000"/>
                                        <p:tgtEl>
                                          <p:spTgt spid="34818"/>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34823"/>
                                        </p:tgtEl>
                                        <p:attrNameLst>
                                          <p:attrName>style.visibility</p:attrName>
                                        </p:attrNameLst>
                                      </p:cBhvr>
                                      <p:to>
                                        <p:strVal val="visible"/>
                                      </p:to>
                                    </p:set>
                                    <p:animEffect transition="in" filter="wipe(left)">
                                      <p:cBhvr>
                                        <p:cTn id="11" dur="1000"/>
                                        <p:tgtEl>
                                          <p:spTgt spid="34823"/>
                                        </p:tgtEl>
                                      </p:cBhvr>
                                    </p:animEffect>
                                  </p:childTnLst>
                                </p:cTn>
                              </p:par>
                            </p:childTnLst>
                          </p:cTn>
                        </p:par>
                        <p:par>
                          <p:cTn id="12" fill="hold">
                            <p:stCondLst>
                              <p:cond delay="2000"/>
                            </p:stCondLst>
                            <p:childTnLst>
                              <p:par>
                                <p:cTn id="13" presetID="20" presetClass="entr" presetSubtype="0" fill="hold" nodeType="afterEffect">
                                  <p:stCondLst>
                                    <p:cond delay="0"/>
                                  </p:stCondLst>
                                  <p:childTnLst>
                                    <p:set>
                                      <p:cBhvr>
                                        <p:cTn id="14" dur="1" fill="hold">
                                          <p:stCondLst>
                                            <p:cond delay="0"/>
                                          </p:stCondLst>
                                        </p:cTn>
                                        <p:tgtEl>
                                          <p:spTgt spid="34819"/>
                                        </p:tgtEl>
                                        <p:attrNameLst>
                                          <p:attrName>style.visibility</p:attrName>
                                        </p:attrNameLst>
                                      </p:cBhvr>
                                      <p:to>
                                        <p:strVal val="visible"/>
                                      </p:to>
                                    </p:set>
                                    <p:animEffect transition="in" filter="wedge">
                                      <p:cBhvr>
                                        <p:cTn id="15" dur="2000"/>
                                        <p:tgtEl>
                                          <p:spTgt spid="34819"/>
                                        </p:tgtEl>
                                      </p:cBhvr>
                                    </p:animEffect>
                                  </p:childTnLst>
                                </p:cTn>
                              </p:par>
                              <p:par>
                                <p:cTn id="16" presetID="20" presetClass="entr" presetSubtype="0" fill="hold" nodeType="withEffect">
                                  <p:stCondLst>
                                    <p:cond delay="0"/>
                                  </p:stCondLst>
                                  <p:childTnLst>
                                    <p:set>
                                      <p:cBhvr>
                                        <p:cTn id="17" dur="1" fill="hold">
                                          <p:stCondLst>
                                            <p:cond delay="0"/>
                                          </p:stCondLst>
                                        </p:cTn>
                                        <p:tgtEl>
                                          <p:spTgt spid="34822"/>
                                        </p:tgtEl>
                                        <p:attrNameLst>
                                          <p:attrName>style.visibility</p:attrName>
                                        </p:attrNameLst>
                                      </p:cBhvr>
                                      <p:to>
                                        <p:strVal val="visible"/>
                                      </p:to>
                                    </p:set>
                                    <p:animEffect transition="in" filter="wedge">
                                      <p:cBhvr>
                                        <p:cTn id="18" dur="2000"/>
                                        <p:tgtEl>
                                          <p:spTgt spid="34822"/>
                                        </p:tgtEl>
                                      </p:cBhvr>
                                    </p:animEffect>
                                  </p:childTnLst>
                                </p:cTn>
                              </p:par>
                            </p:childTnLst>
                          </p:cTn>
                        </p:par>
                        <p:par>
                          <p:cTn id="19" fill="hold">
                            <p:stCondLst>
                              <p:cond delay="4000"/>
                            </p:stCondLst>
                            <p:childTnLst>
                              <p:par>
                                <p:cTn id="20" presetID="30" presetClass="entr" presetSubtype="0" fill="hold" grpId="0" nodeType="afterEffect">
                                  <p:stCondLst>
                                    <p:cond delay="0"/>
                                  </p:stCondLst>
                                  <p:childTnLst>
                                    <p:set>
                                      <p:cBhvr>
                                        <p:cTn id="21" dur="1" fill="hold">
                                          <p:stCondLst>
                                            <p:cond delay="0"/>
                                          </p:stCondLst>
                                        </p:cTn>
                                        <p:tgtEl>
                                          <p:spTgt spid="34820"/>
                                        </p:tgtEl>
                                        <p:attrNameLst>
                                          <p:attrName>style.visibility</p:attrName>
                                        </p:attrNameLst>
                                      </p:cBhvr>
                                      <p:to>
                                        <p:strVal val="visible"/>
                                      </p:to>
                                    </p:set>
                                    <p:animEffect transition="in" filter="fade">
                                      <p:cBhvr>
                                        <p:cTn id="22" dur="800" decel="100000"/>
                                        <p:tgtEl>
                                          <p:spTgt spid="34820"/>
                                        </p:tgtEl>
                                      </p:cBhvr>
                                    </p:animEffect>
                                    <p:anim calcmode="lin" valueType="num">
                                      <p:cBhvr>
                                        <p:cTn id="23" dur="800" decel="100000" fill="hold"/>
                                        <p:tgtEl>
                                          <p:spTgt spid="34820"/>
                                        </p:tgtEl>
                                        <p:attrNameLst>
                                          <p:attrName>style.rotation</p:attrName>
                                        </p:attrNameLst>
                                      </p:cBhvr>
                                      <p:tavLst>
                                        <p:tav tm="0">
                                          <p:val>
                                            <p:fltVal val="-90"/>
                                          </p:val>
                                        </p:tav>
                                        <p:tav tm="100000">
                                          <p:val>
                                            <p:fltVal val="0"/>
                                          </p:val>
                                        </p:tav>
                                      </p:tavLst>
                                    </p:anim>
                                    <p:anim calcmode="lin" valueType="num">
                                      <p:cBhvr>
                                        <p:cTn id="24" dur="800" decel="100000" fill="hold"/>
                                        <p:tgtEl>
                                          <p:spTgt spid="34820"/>
                                        </p:tgtEl>
                                        <p:attrNameLst>
                                          <p:attrName>ppt_x</p:attrName>
                                        </p:attrNameLst>
                                      </p:cBhvr>
                                      <p:tavLst>
                                        <p:tav tm="0">
                                          <p:val>
                                            <p:strVal val="#ppt_x+0.4"/>
                                          </p:val>
                                        </p:tav>
                                        <p:tav tm="100000">
                                          <p:val>
                                            <p:strVal val="#ppt_x-0.05"/>
                                          </p:val>
                                        </p:tav>
                                      </p:tavLst>
                                    </p:anim>
                                    <p:anim calcmode="lin" valueType="num">
                                      <p:cBhvr>
                                        <p:cTn id="25" dur="800" decel="100000" fill="hold"/>
                                        <p:tgtEl>
                                          <p:spTgt spid="34820"/>
                                        </p:tgtEl>
                                        <p:attrNameLst>
                                          <p:attrName>ppt_y</p:attrName>
                                        </p:attrNameLst>
                                      </p:cBhvr>
                                      <p:tavLst>
                                        <p:tav tm="0">
                                          <p:val>
                                            <p:strVal val="#ppt_y-0.4"/>
                                          </p:val>
                                        </p:tav>
                                        <p:tav tm="100000">
                                          <p:val>
                                            <p:strVal val="#ppt_y+0.1"/>
                                          </p:val>
                                        </p:tav>
                                      </p:tavLst>
                                    </p:anim>
                                    <p:anim calcmode="lin" valueType="num">
                                      <p:cBhvr>
                                        <p:cTn id="26" dur="200" accel="100000" fill="hold">
                                          <p:stCondLst>
                                            <p:cond delay="800"/>
                                          </p:stCondLst>
                                        </p:cTn>
                                        <p:tgtEl>
                                          <p:spTgt spid="34820"/>
                                        </p:tgtEl>
                                        <p:attrNameLst>
                                          <p:attrName>ppt_x</p:attrName>
                                        </p:attrNameLst>
                                      </p:cBhvr>
                                      <p:tavLst>
                                        <p:tav tm="0">
                                          <p:val>
                                            <p:strVal val="#ppt_x-0.05"/>
                                          </p:val>
                                        </p:tav>
                                        <p:tav tm="100000">
                                          <p:val>
                                            <p:strVal val="#ppt_x"/>
                                          </p:val>
                                        </p:tav>
                                      </p:tavLst>
                                    </p:anim>
                                    <p:anim calcmode="lin" valueType="num">
                                      <p:cBhvr>
                                        <p:cTn id="27" dur="200" accel="100000" fill="hold">
                                          <p:stCondLst>
                                            <p:cond delay="800"/>
                                          </p:stCondLst>
                                        </p:cTn>
                                        <p:tgtEl>
                                          <p:spTgt spid="34820"/>
                                        </p:tgtEl>
                                        <p:attrNameLst>
                                          <p:attrName>ppt_y</p:attrName>
                                        </p:attrNameLst>
                                      </p:cBhvr>
                                      <p:tavLst>
                                        <p:tav tm="0">
                                          <p:val>
                                            <p:strVal val="#ppt_y+0.1"/>
                                          </p:val>
                                        </p:tav>
                                        <p:tav tm="100000">
                                          <p:val>
                                            <p:strVal val="#ppt_y"/>
                                          </p:val>
                                        </p:tav>
                                      </p:tavLst>
                                    </p:anim>
                                  </p:childTnLst>
                                </p:cTn>
                              </p:par>
                              <p:par>
                                <p:cTn id="28" presetID="30" presetClass="entr" presetSubtype="0" fill="hold" grpId="0" nodeType="withEffect">
                                  <p:stCondLst>
                                    <p:cond delay="0"/>
                                  </p:stCondLst>
                                  <p:childTnLst>
                                    <p:set>
                                      <p:cBhvr>
                                        <p:cTn id="29" dur="1" fill="hold">
                                          <p:stCondLst>
                                            <p:cond delay="0"/>
                                          </p:stCondLst>
                                        </p:cTn>
                                        <p:tgtEl>
                                          <p:spTgt spid="34821"/>
                                        </p:tgtEl>
                                        <p:attrNameLst>
                                          <p:attrName>style.visibility</p:attrName>
                                        </p:attrNameLst>
                                      </p:cBhvr>
                                      <p:to>
                                        <p:strVal val="visible"/>
                                      </p:to>
                                    </p:set>
                                    <p:animEffect transition="in" filter="fade">
                                      <p:cBhvr>
                                        <p:cTn id="30" dur="800" decel="100000"/>
                                        <p:tgtEl>
                                          <p:spTgt spid="34821"/>
                                        </p:tgtEl>
                                      </p:cBhvr>
                                    </p:animEffect>
                                    <p:anim calcmode="lin" valueType="num">
                                      <p:cBhvr>
                                        <p:cTn id="31" dur="800" decel="100000" fill="hold"/>
                                        <p:tgtEl>
                                          <p:spTgt spid="34821"/>
                                        </p:tgtEl>
                                        <p:attrNameLst>
                                          <p:attrName>style.rotation</p:attrName>
                                        </p:attrNameLst>
                                      </p:cBhvr>
                                      <p:tavLst>
                                        <p:tav tm="0">
                                          <p:val>
                                            <p:fltVal val="-90"/>
                                          </p:val>
                                        </p:tav>
                                        <p:tav tm="100000">
                                          <p:val>
                                            <p:fltVal val="0"/>
                                          </p:val>
                                        </p:tav>
                                      </p:tavLst>
                                    </p:anim>
                                    <p:anim calcmode="lin" valueType="num">
                                      <p:cBhvr>
                                        <p:cTn id="32" dur="800" decel="100000" fill="hold"/>
                                        <p:tgtEl>
                                          <p:spTgt spid="34821"/>
                                        </p:tgtEl>
                                        <p:attrNameLst>
                                          <p:attrName>ppt_x</p:attrName>
                                        </p:attrNameLst>
                                      </p:cBhvr>
                                      <p:tavLst>
                                        <p:tav tm="0">
                                          <p:val>
                                            <p:strVal val="#ppt_x+0.4"/>
                                          </p:val>
                                        </p:tav>
                                        <p:tav tm="100000">
                                          <p:val>
                                            <p:strVal val="#ppt_x-0.05"/>
                                          </p:val>
                                        </p:tav>
                                      </p:tavLst>
                                    </p:anim>
                                    <p:anim calcmode="lin" valueType="num">
                                      <p:cBhvr>
                                        <p:cTn id="33" dur="800" decel="100000" fill="hold"/>
                                        <p:tgtEl>
                                          <p:spTgt spid="34821"/>
                                        </p:tgtEl>
                                        <p:attrNameLst>
                                          <p:attrName>ppt_y</p:attrName>
                                        </p:attrNameLst>
                                      </p:cBhvr>
                                      <p:tavLst>
                                        <p:tav tm="0">
                                          <p:val>
                                            <p:strVal val="#ppt_y-0.4"/>
                                          </p:val>
                                        </p:tav>
                                        <p:tav tm="100000">
                                          <p:val>
                                            <p:strVal val="#ppt_y+0.1"/>
                                          </p:val>
                                        </p:tav>
                                      </p:tavLst>
                                    </p:anim>
                                    <p:anim calcmode="lin" valueType="num">
                                      <p:cBhvr>
                                        <p:cTn id="34" dur="200" accel="100000" fill="hold">
                                          <p:stCondLst>
                                            <p:cond delay="800"/>
                                          </p:stCondLst>
                                        </p:cTn>
                                        <p:tgtEl>
                                          <p:spTgt spid="34821"/>
                                        </p:tgtEl>
                                        <p:attrNameLst>
                                          <p:attrName>ppt_x</p:attrName>
                                        </p:attrNameLst>
                                      </p:cBhvr>
                                      <p:tavLst>
                                        <p:tav tm="0">
                                          <p:val>
                                            <p:strVal val="#ppt_x-0.05"/>
                                          </p:val>
                                        </p:tav>
                                        <p:tav tm="100000">
                                          <p:val>
                                            <p:strVal val="#ppt_x"/>
                                          </p:val>
                                        </p:tav>
                                      </p:tavLst>
                                    </p:anim>
                                    <p:anim calcmode="lin" valueType="num">
                                      <p:cBhvr>
                                        <p:cTn id="35" dur="200" accel="100000" fill="hold">
                                          <p:stCondLst>
                                            <p:cond delay="800"/>
                                          </p:stCondLst>
                                        </p:cTn>
                                        <p:tgtEl>
                                          <p:spTgt spid="34821"/>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8" grpId="0"/>
      <p:bldP spid="34820" grpId="0"/>
      <p:bldP spid="34821" grpId="0"/>
      <p:bldP spid="3482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p:cNvSpPr/>
          <p:nvPr/>
        </p:nvSpPr>
        <p:spPr>
          <a:xfrm>
            <a:off x="971550" y="836613"/>
            <a:ext cx="7146925" cy="1079500"/>
          </a:xfrm>
          <a:prstGeom prst="rect">
            <a:avLst/>
          </a:prstGeom>
          <a:noFill/>
          <a:ln w="9525">
            <a:noFill/>
          </a:ln>
        </p:spPr>
        <p:txBody>
          <a:bodyPr lIns="90000" tIns="46800" rIns="90000" bIns="46800" anchor="t" anchorCtr="0">
            <a:spAutoFit/>
          </a:bodyPr>
          <a:lstStyle/>
          <a:p>
            <a:r>
              <a:rPr lang="en-US" altLang="zh-CN" sz="3200" dirty="0">
                <a:solidFill>
                  <a:srgbClr val="FFFF00"/>
                </a:solidFill>
                <a:latin typeface="黑体" panose="02010609060101010101" pitchFamily="49" charset="-122"/>
                <a:ea typeface="黑体" panose="02010609060101010101" pitchFamily="49" charset="-122"/>
              </a:rPr>
              <a:t>3</a:t>
            </a:r>
            <a:r>
              <a:rPr lang="zh-CN" altLang="en-US" sz="3200" dirty="0">
                <a:solidFill>
                  <a:srgbClr val="FFFF00"/>
                </a:solidFill>
                <a:latin typeface="黑体" panose="02010609060101010101" pitchFamily="49" charset="-122"/>
                <a:ea typeface="黑体" panose="02010609060101010101" pitchFamily="49" charset="-122"/>
              </a:rPr>
              <a:t>、两大军事同盟瓜分世界的战争格局（</a:t>
            </a:r>
            <a:r>
              <a:rPr lang="en-US" altLang="zh-CN" sz="3200" dirty="0">
                <a:solidFill>
                  <a:srgbClr val="FFFF00"/>
                </a:solidFill>
                <a:latin typeface="黑体" panose="02010609060101010101" pitchFamily="49" charset="-122"/>
                <a:ea typeface="黑体" panose="02010609060101010101" pitchFamily="49" charset="-122"/>
              </a:rPr>
              <a:t>1914-1917</a:t>
            </a:r>
            <a:r>
              <a:rPr lang="zh-CN" altLang="en-US" sz="3200" dirty="0">
                <a:solidFill>
                  <a:srgbClr val="FFFF00"/>
                </a:solidFill>
                <a:latin typeface="黑体" panose="02010609060101010101" pitchFamily="49" charset="-122"/>
                <a:ea typeface="黑体" panose="02010609060101010101" pitchFamily="49" charset="-122"/>
              </a:rPr>
              <a:t>）         </a:t>
            </a:r>
          </a:p>
        </p:txBody>
      </p:sp>
      <p:sp>
        <p:nvSpPr>
          <p:cNvPr id="35843" name="Rectangle 4"/>
          <p:cNvSpPr>
            <a:spLocks noChangeArrowheads="1"/>
          </p:cNvSpPr>
          <p:nvPr/>
        </p:nvSpPr>
        <p:spPr bwMode="auto">
          <a:xfrm>
            <a:off x="971550" y="1916113"/>
            <a:ext cx="4338638" cy="3935413"/>
          </a:xfrm>
          <a:prstGeom prst="rect">
            <a:avLst/>
          </a:prstGeom>
          <a:noFill/>
          <a:ln w="9525">
            <a:noFill/>
            <a:miter lim="800000"/>
          </a:ln>
          <a:effectLst>
            <a:outerShdw dist="35921" dir="2700000" algn="ctr" rotWithShape="0">
              <a:schemeClr val="tx1"/>
            </a:outerShdw>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2800" b="0" i="0" u="none" strike="noStrike" kern="1200" cap="none" spc="0" normalizeH="0" baseline="0" noProof="0">
                <a:ln>
                  <a:noFill/>
                </a:ln>
                <a:solidFill>
                  <a:schemeClr val="bg1"/>
                </a:solidFill>
                <a:effectLst/>
                <a:uLnTx/>
                <a:uFillTx/>
                <a:latin typeface="方正美黑简体" pitchFamily="2" charset="-122"/>
                <a:ea typeface="方正美黑简体" pitchFamily="2" charset="-122"/>
                <a:cs typeface="+mn-cs"/>
              </a:rPr>
              <a:t>       </a:t>
            </a:r>
            <a:r>
              <a:rPr kumimoji="0" lang="zh-CN" altLang="en-US" sz="2800" b="0" i="0" u="none" strike="noStrike" kern="1200" cap="none" spc="0" normalizeH="0" baseline="0" noProof="0">
                <a:ln>
                  <a:noFill/>
                </a:ln>
                <a:solidFill>
                  <a:schemeClr val="bg1"/>
                </a:solidFill>
                <a:effectLst/>
                <a:uLnTx/>
                <a:uFillTx/>
                <a:latin typeface="方正美黑简体" pitchFamily="2" charset="-122"/>
                <a:ea typeface="方正美黑简体" pitchFamily="2" charset="-122"/>
                <a:cs typeface="+mn-cs"/>
              </a:rPr>
              <a:t>老牌帝国主义国家与后起帝国主义国家组成以英、法、俄为一方的协约国集团和以德、奥、意为一方的同盟国集团相互抗争格局。两大欧洲军事同盟瓜分世界的战争对抗格局出现，人类历史上的第一次世界大战爆发。</a:t>
            </a:r>
          </a:p>
        </p:txBody>
      </p:sp>
      <p:pic>
        <p:nvPicPr>
          <p:cNvPr id="35844" name="Picture 5" descr="一战"/>
          <p:cNvPicPr>
            <a:picLocks noChangeAspect="1"/>
          </p:cNvPicPr>
          <p:nvPr/>
        </p:nvPicPr>
        <p:blipFill>
          <a:blip r:embed="rId2"/>
          <a:stretch>
            <a:fillRect/>
          </a:stretch>
        </p:blipFill>
        <p:spPr>
          <a:xfrm>
            <a:off x="5102225" y="1847850"/>
            <a:ext cx="3114675" cy="3998913"/>
          </a:xfrm>
          <a:prstGeom prst="rect">
            <a:avLst/>
          </a:prstGeom>
          <a:noFill/>
          <a:ln w="9525">
            <a:noFill/>
          </a:ln>
        </p:spPr>
      </p:pic>
      <p:sp>
        <p:nvSpPr>
          <p:cNvPr id="35845" name="Text Box 6"/>
          <p:cNvSpPr txBox="1"/>
          <p:nvPr/>
        </p:nvSpPr>
        <p:spPr>
          <a:xfrm>
            <a:off x="6229350" y="5445125"/>
            <a:ext cx="1079500" cy="457200"/>
          </a:xfrm>
          <a:prstGeom prst="rect">
            <a:avLst/>
          </a:prstGeom>
          <a:noFill/>
          <a:ln w="9525">
            <a:noFill/>
          </a:ln>
          <a:effectLst>
            <a:outerShdw dist="28398" dir="1593903" algn="ctr" rotWithShape="0">
              <a:schemeClr val="tx1"/>
            </a:outerShdw>
          </a:effectLst>
        </p:spPr>
        <p:txBody>
          <a:bodyPr lIns="90000" tIns="46800" rIns="90000" bIns="46800" anchor="t" anchorCtr="0">
            <a:spAutoFit/>
          </a:bodyPr>
          <a:lstStyle/>
          <a:p>
            <a:pPr>
              <a:buSzTx/>
            </a:pPr>
            <a:r>
              <a:rPr lang="zh-CN" altLang="en-US" sz="2400" b="1">
                <a:latin typeface="黑体" panose="02010609060101010101" pitchFamily="49" charset="-122"/>
                <a:ea typeface="黑体" panose="02010609060101010101" pitchFamily="49" charset="-122"/>
              </a:rPr>
              <a:t>一战</a:t>
            </a:r>
          </a:p>
        </p:txBody>
      </p:sp>
      <p:sp>
        <p:nvSpPr>
          <p:cNvPr id="31749" name="Rectangle 12"/>
          <p:cNvSpPr>
            <a:spLocks noChangeArrowheads="1"/>
          </p:cNvSpPr>
          <p:nvPr/>
        </p:nvSpPr>
        <p:spPr bwMode="auto">
          <a:xfrm>
            <a:off x="577850" y="6200775"/>
            <a:ext cx="3562350" cy="396875"/>
          </a:xfrm>
          <a:prstGeom prst="rect">
            <a:avLst/>
          </a:prstGeom>
          <a:noFill/>
          <a:ln w="9525">
            <a:noFill/>
            <a:miter lim="800000"/>
          </a:ln>
          <a:effectLst>
            <a:outerShdw dist="35921" dir="2700000" algn="ctr" rotWithShape="0">
              <a:schemeClr val="tx1"/>
            </a:outerShdw>
          </a:effectLst>
        </p:spPr>
        <p:txBody>
          <a:bodyPr lIns="90000" tIns="46800" rIns="90000" bIns="4680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二、国际战略格局的历史演变</a:t>
            </a:r>
          </a:p>
        </p:txBody>
      </p:sp>
      <p:sp>
        <p:nvSpPr>
          <p:cNvPr id="52230" name="Text Box 10"/>
          <p:cNvSpPr txBox="1"/>
          <p:nvPr/>
        </p:nvSpPr>
        <p:spPr>
          <a:xfrm>
            <a:off x="5435600" y="0"/>
            <a:ext cx="3708400" cy="519113"/>
          </a:xfrm>
          <a:prstGeom prst="rect">
            <a:avLst/>
          </a:prstGeom>
          <a:gradFill rotWithShape="1">
            <a:gsLst>
              <a:gs pos="0">
                <a:srgbClr val="006666"/>
              </a:gs>
              <a:gs pos="100000">
                <a:srgbClr val="004141"/>
              </a:gs>
            </a:gsLst>
            <a:lin ang="0" scaled="1"/>
            <a:tileRect/>
          </a:gradFill>
          <a:ln w="9525">
            <a:noFill/>
          </a:ln>
        </p:spPr>
        <p:txBody>
          <a:bodyPr anchor="t" anchorCtr="0">
            <a:spAutoFit/>
          </a:bodyPr>
          <a:lstStyle/>
          <a:p>
            <a:pPr algn="ctr"/>
            <a:endParaRPr lang="zh-CN" altLang="en-US" dirty="0">
              <a:latin typeface="楷体_GB2312" pitchFamily="49" charset="-122"/>
              <a:ea typeface="楷体_GB2312" pitchFamily="49" charset="-122"/>
            </a:endParaRPr>
          </a:p>
        </p:txBody>
      </p:sp>
      <p:sp>
        <p:nvSpPr>
          <p:cNvPr id="52231" name="Text Box 13"/>
          <p:cNvSpPr txBox="1"/>
          <p:nvPr/>
        </p:nvSpPr>
        <p:spPr>
          <a:xfrm>
            <a:off x="1077913" y="115888"/>
            <a:ext cx="5365750" cy="519112"/>
          </a:xfrm>
          <a:prstGeom prst="rect">
            <a:avLst/>
          </a:prstGeom>
          <a:solidFill>
            <a:srgbClr val="008080"/>
          </a:solidFill>
          <a:ln w="9525">
            <a:noFill/>
          </a:ln>
        </p:spPr>
        <p:txBody>
          <a:bodyPr anchor="t" anchorCtr="0">
            <a:spAutoFit/>
          </a:bodyPr>
          <a:lstStyle/>
          <a:p>
            <a:pPr algn="ctr"/>
            <a:r>
              <a:rPr lang="zh-CN" altLang="en-US" b="1" dirty="0">
                <a:solidFill>
                  <a:srgbClr val="FFFF00"/>
                </a:solidFill>
                <a:latin typeface="楷体_GB2312" pitchFamily="49" charset="-122"/>
                <a:ea typeface="楷体_GB2312" pitchFamily="49" charset="-122"/>
              </a:rPr>
              <a:t>二、国际战略格局的历史演变</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5842"/>
                                        </p:tgtEl>
                                        <p:attrNameLst>
                                          <p:attrName>style.visibility</p:attrName>
                                        </p:attrNameLst>
                                      </p:cBhvr>
                                      <p:to>
                                        <p:strVal val="visible"/>
                                      </p:to>
                                    </p:set>
                                    <p:animEffect transition="in" filter="wipe(left)">
                                      <p:cBhvr>
                                        <p:cTn id="7" dur="1000"/>
                                        <p:tgtEl>
                                          <p:spTgt spid="35842"/>
                                        </p:tgtEl>
                                      </p:cBhvr>
                                    </p:animEffect>
                                  </p:childTnLst>
                                </p:cTn>
                              </p:par>
                            </p:childTnLst>
                          </p:cTn>
                        </p:par>
                        <p:par>
                          <p:cTn id="8" fill="hold">
                            <p:stCondLst>
                              <p:cond delay="1000"/>
                            </p:stCondLst>
                            <p:childTnLst>
                              <p:par>
                                <p:cTn id="9" presetID="18" presetClass="entr" presetSubtype="6" fill="hold" grpId="0" nodeType="afterEffect">
                                  <p:stCondLst>
                                    <p:cond delay="0"/>
                                  </p:stCondLst>
                                  <p:childTnLst>
                                    <p:set>
                                      <p:cBhvr>
                                        <p:cTn id="10" dur="1" fill="hold">
                                          <p:stCondLst>
                                            <p:cond delay="0"/>
                                          </p:stCondLst>
                                        </p:cTn>
                                        <p:tgtEl>
                                          <p:spTgt spid="35843"/>
                                        </p:tgtEl>
                                        <p:attrNameLst>
                                          <p:attrName>style.visibility</p:attrName>
                                        </p:attrNameLst>
                                      </p:cBhvr>
                                      <p:to>
                                        <p:strVal val="visible"/>
                                      </p:to>
                                    </p:set>
                                    <p:animEffect transition="in" filter="strips(downRight)">
                                      <p:cBhvr>
                                        <p:cTn id="11" dur="1000"/>
                                        <p:tgtEl>
                                          <p:spTgt spid="35843"/>
                                        </p:tgtEl>
                                      </p:cBhvr>
                                    </p:animEffect>
                                  </p:childTnLst>
                                </p:cTn>
                              </p:par>
                              <p:par>
                                <p:cTn id="12" presetID="30" presetClass="entr" presetSubtype="0" fill="hold" grpId="0" nodeType="withEffect">
                                  <p:stCondLst>
                                    <p:cond delay="0"/>
                                  </p:stCondLst>
                                  <p:childTnLst>
                                    <p:set>
                                      <p:cBhvr>
                                        <p:cTn id="13" dur="1" fill="hold">
                                          <p:stCondLst>
                                            <p:cond delay="0"/>
                                          </p:stCondLst>
                                        </p:cTn>
                                        <p:tgtEl>
                                          <p:spTgt spid="35845"/>
                                        </p:tgtEl>
                                        <p:attrNameLst>
                                          <p:attrName>style.visibility</p:attrName>
                                        </p:attrNameLst>
                                      </p:cBhvr>
                                      <p:to>
                                        <p:strVal val="visible"/>
                                      </p:to>
                                    </p:set>
                                    <p:animEffect transition="in" filter="fade">
                                      <p:cBhvr>
                                        <p:cTn id="14" dur="800" decel="100000"/>
                                        <p:tgtEl>
                                          <p:spTgt spid="35845"/>
                                        </p:tgtEl>
                                      </p:cBhvr>
                                    </p:animEffect>
                                    <p:anim calcmode="lin" valueType="num">
                                      <p:cBhvr>
                                        <p:cTn id="15" dur="800" decel="100000" fill="hold"/>
                                        <p:tgtEl>
                                          <p:spTgt spid="35845"/>
                                        </p:tgtEl>
                                        <p:attrNameLst>
                                          <p:attrName>style.rotation</p:attrName>
                                        </p:attrNameLst>
                                      </p:cBhvr>
                                      <p:tavLst>
                                        <p:tav tm="0">
                                          <p:val>
                                            <p:fltVal val="-90"/>
                                          </p:val>
                                        </p:tav>
                                        <p:tav tm="100000">
                                          <p:val>
                                            <p:fltVal val="0"/>
                                          </p:val>
                                        </p:tav>
                                      </p:tavLst>
                                    </p:anim>
                                    <p:anim calcmode="lin" valueType="num">
                                      <p:cBhvr>
                                        <p:cTn id="16" dur="800" decel="100000" fill="hold"/>
                                        <p:tgtEl>
                                          <p:spTgt spid="35845"/>
                                        </p:tgtEl>
                                        <p:attrNameLst>
                                          <p:attrName>ppt_x</p:attrName>
                                        </p:attrNameLst>
                                      </p:cBhvr>
                                      <p:tavLst>
                                        <p:tav tm="0">
                                          <p:val>
                                            <p:strVal val="#ppt_x+0.4"/>
                                          </p:val>
                                        </p:tav>
                                        <p:tav tm="100000">
                                          <p:val>
                                            <p:strVal val="#ppt_x-0.05"/>
                                          </p:val>
                                        </p:tav>
                                      </p:tavLst>
                                    </p:anim>
                                    <p:anim calcmode="lin" valueType="num">
                                      <p:cBhvr>
                                        <p:cTn id="17" dur="800" decel="100000" fill="hold"/>
                                        <p:tgtEl>
                                          <p:spTgt spid="35845"/>
                                        </p:tgtEl>
                                        <p:attrNameLst>
                                          <p:attrName>ppt_y</p:attrName>
                                        </p:attrNameLst>
                                      </p:cBhvr>
                                      <p:tavLst>
                                        <p:tav tm="0">
                                          <p:val>
                                            <p:strVal val="#ppt_y-0.4"/>
                                          </p:val>
                                        </p:tav>
                                        <p:tav tm="100000">
                                          <p:val>
                                            <p:strVal val="#ppt_y+0.1"/>
                                          </p:val>
                                        </p:tav>
                                      </p:tavLst>
                                    </p:anim>
                                    <p:anim calcmode="lin" valueType="num">
                                      <p:cBhvr>
                                        <p:cTn id="18" dur="200" accel="100000" fill="hold">
                                          <p:stCondLst>
                                            <p:cond delay="800"/>
                                          </p:stCondLst>
                                        </p:cTn>
                                        <p:tgtEl>
                                          <p:spTgt spid="35845"/>
                                        </p:tgtEl>
                                        <p:attrNameLst>
                                          <p:attrName>ppt_x</p:attrName>
                                        </p:attrNameLst>
                                      </p:cBhvr>
                                      <p:tavLst>
                                        <p:tav tm="0">
                                          <p:val>
                                            <p:strVal val="#ppt_x-0.05"/>
                                          </p:val>
                                        </p:tav>
                                        <p:tav tm="100000">
                                          <p:val>
                                            <p:strVal val="#ppt_x"/>
                                          </p:val>
                                        </p:tav>
                                      </p:tavLst>
                                    </p:anim>
                                    <p:anim calcmode="lin" valueType="num">
                                      <p:cBhvr>
                                        <p:cTn id="19" dur="200" accel="100000" fill="hold">
                                          <p:stCondLst>
                                            <p:cond delay="800"/>
                                          </p:stCondLst>
                                        </p:cTn>
                                        <p:tgtEl>
                                          <p:spTgt spid="35845"/>
                                        </p:tgtEl>
                                        <p:attrNameLst>
                                          <p:attrName>ppt_y</p:attrName>
                                        </p:attrNameLst>
                                      </p:cBhvr>
                                      <p:tavLst>
                                        <p:tav tm="0">
                                          <p:val>
                                            <p:strVal val="#ppt_y+0.1"/>
                                          </p:val>
                                        </p:tav>
                                        <p:tav tm="100000">
                                          <p:val>
                                            <p:strVal val="#ppt_y"/>
                                          </p:val>
                                        </p:tav>
                                      </p:tavLst>
                                    </p:anim>
                                  </p:childTnLst>
                                </p:cTn>
                              </p:par>
                              <p:par>
                                <p:cTn id="20" presetID="29" presetClass="entr" presetSubtype="0" fill="hold" nodeType="withEffect">
                                  <p:stCondLst>
                                    <p:cond delay="0"/>
                                  </p:stCondLst>
                                  <p:childTnLst>
                                    <p:set>
                                      <p:cBhvr>
                                        <p:cTn id="21" dur="1" fill="hold">
                                          <p:stCondLst>
                                            <p:cond delay="0"/>
                                          </p:stCondLst>
                                        </p:cTn>
                                        <p:tgtEl>
                                          <p:spTgt spid="35844"/>
                                        </p:tgtEl>
                                        <p:attrNameLst>
                                          <p:attrName>style.visibility</p:attrName>
                                        </p:attrNameLst>
                                      </p:cBhvr>
                                      <p:to>
                                        <p:strVal val="visible"/>
                                      </p:to>
                                    </p:set>
                                    <p:anim calcmode="lin" valueType="num">
                                      <p:cBhvr>
                                        <p:cTn id="22" dur="1000" fill="hold"/>
                                        <p:tgtEl>
                                          <p:spTgt spid="35844"/>
                                        </p:tgtEl>
                                        <p:attrNameLst>
                                          <p:attrName>ppt_x</p:attrName>
                                        </p:attrNameLst>
                                      </p:cBhvr>
                                      <p:tavLst>
                                        <p:tav tm="0">
                                          <p:val>
                                            <p:strVal val="#ppt_x-.2"/>
                                          </p:val>
                                        </p:tav>
                                        <p:tav tm="100000">
                                          <p:val>
                                            <p:strVal val="#ppt_x"/>
                                          </p:val>
                                        </p:tav>
                                      </p:tavLst>
                                    </p:anim>
                                    <p:anim calcmode="lin" valueType="num">
                                      <p:cBhvr>
                                        <p:cTn id="23" dur="1000" fill="hold"/>
                                        <p:tgtEl>
                                          <p:spTgt spid="35844"/>
                                        </p:tgtEl>
                                        <p:attrNameLst>
                                          <p:attrName>ppt_y</p:attrName>
                                        </p:attrNameLst>
                                      </p:cBhvr>
                                      <p:tavLst>
                                        <p:tav tm="0">
                                          <p:val>
                                            <p:strVal val="#ppt_y"/>
                                          </p:val>
                                        </p:tav>
                                        <p:tav tm="100000">
                                          <p:val>
                                            <p:strVal val="#ppt_y"/>
                                          </p:val>
                                        </p:tav>
                                      </p:tavLst>
                                    </p:anim>
                                    <p:animEffect transition="in" filter="wipe(right)" prLst="gradientSize: 0.1">
                                      <p:cBhvr>
                                        <p:cTn id="24" dur="1000"/>
                                        <p:tgtEl>
                                          <p:spTgt spid="358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p:bldP spid="35843" grpId="0"/>
      <p:bldP spid="3584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p:nvPr/>
        </p:nvSpPr>
        <p:spPr>
          <a:xfrm>
            <a:off x="827088" y="785813"/>
            <a:ext cx="7902575" cy="954087"/>
          </a:xfrm>
          <a:prstGeom prst="rect">
            <a:avLst/>
          </a:prstGeom>
          <a:noFill/>
          <a:ln w="9525">
            <a:noFill/>
          </a:ln>
        </p:spPr>
        <p:txBody>
          <a:bodyPr lIns="90000" tIns="46800" rIns="90000" bIns="46800" anchor="t" anchorCtr="0">
            <a:spAutoFit/>
          </a:bodyPr>
          <a:lstStyle/>
          <a:p>
            <a:r>
              <a:rPr lang="en-US" altLang="zh-CN" dirty="0">
                <a:solidFill>
                  <a:srgbClr val="FFFF00"/>
                </a:solidFill>
                <a:latin typeface="黑体" panose="02010609060101010101" pitchFamily="49" charset="-122"/>
                <a:ea typeface="黑体" panose="02010609060101010101" pitchFamily="49" charset="-122"/>
              </a:rPr>
              <a:t>4</a:t>
            </a:r>
            <a:r>
              <a:rPr lang="zh-CN" altLang="en-US" dirty="0">
                <a:solidFill>
                  <a:srgbClr val="FFFF00"/>
                </a:solidFill>
                <a:latin typeface="黑体" panose="02010609060101010101" pitchFamily="49" charset="-122"/>
                <a:ea typeface="黑体" panose="02010609060101010101" pitchFamily="49" charset="-122"/>
              </a:rPr>
              <a:t>、世界反法西斯同盟与法西斯集团的战争格局（</a:t>
            </a:r>
            <a:r>
              <a:rPr lang="en-US" altLang="zh-CN" dirty="0">
                <a:solidFill>
                  <a:srgbClr val="FFFF00"/>
                </a:solidFill>
                <a:latin typeface="黑体" panose="02010609060101010101" pitchFamily="49" charset="-122"/>
                <a:ea typeface="黑体" panose="02010609060101010101" pitchFamily="49" charset="-122"/>
              </a:rPr>
              <a:t>20</a:t>
            </a:r>
            <a:r>
              <a:rPr lang="zh-CN" altLang="en-US" dirty="0">
                <a:solidFill>
                  <a:srgbClr val="FFFF00"/>
                </a:solidFill>
                <a:latin typeface="黑体" panose="02010609060101010101" pitchFamily="49" charset="-122"/>
                <a:ea typeface="黑体" panose="02010609060101010101" pitchFamily="49" charset="-122"/>
              </a:rPr>
              <a:t>世纪</a:t>
            </a:r>
            <a:r>
              <a:rPr lang="en-US" altLang="zh-CN" dirty="0">
                <a:solidFill>
                  <a:srgbClr val="FFFF00"/>
                </a:solidFill>
                <a:latin typeface="黑体" panose="02010609060101010101" pitchFamily="49" charset="-122"/>
                <a:ea typeface="黑体" panose="02010609060101010101" pitchFamily="49" charset="-122"/>
              </a:rPr>
              <a:t>30</a:t>
            </a:r>
            <a:r>
              <a:rPr lang="zh-CN" altLang="en-US" dirty="0">
                <a:solidFill>
                  <a:srgbClr val="FFFF00"/>
                </a:solidFill>
                <a:latin typeface="黑体" panose="02010609060101010101" pitchFamily="49" charset="-122"/>
                <a:ea typeface="黑体" panose="02010609060101010101" pitchFamily="49" charset="-122"/>
              </a:rPr>
              <a:t>年代后期到</a:t>
            </a:r>
            <a:r>
              <a:rPr lang="en-US" altLang="zh-CN" dirty="0">
                <a:solidFill>
                  <a:srgbClr val="FFFF00"/>
                </a:solidFill>
                <a:latin typeface="黑体" panose="02010609060101010101" pitchFamily="49" charset="-122"/>
                <a:ea typeface="黑体" panose="02010609060101010101" pitchFamily="49" charset="-122"/>
              </a:rPr>
              <a:t>40</a:t>
            </a:r>
            <a:r>
              <a:rPr lang="zh-CN" altLang="en-US" dirty="0">
                <a:solidFill>
                  <a:srgbClr val="FFFF00"/>
                </a:solidFill>
                <a:latin typeface="黑体" panose="02010609060101010101" pitchFamily="49" charset="-122"/>
                <a:ea typeface="黑体" panose="02010609060101010101" pitchFamily="49" charset="-122"/>
              </a:rPr>
              <a:t>年代中期）（</a:t>
            </a:r>
            <a:r>
              <a:rPr lang="en-US" altLang="zh-CN" dirty="0">
                <a:solidFill>
                  <a:srgbClr val="FFFF00"/>
                </a:solidFill>
                <a:latin typeface="黑体" panose="02010609060101010101" pitchFamily="49" charset="-122"/>
                <a:ea typeface="黑体" panose="02010609060101010101" pitchFamily="49" charset="-122"/>
              </a:rPr>
              <a:t>1939-1945</a:t>
            </a:r>
            <a:r>
              <a:rPr lang="zh-CN" altLang="en-US" dirty="0">
                <a:solidFill>
                  <a:srgbClr val="FFFF00"/>
                </a:solidFill>
                <a:latin typeface="黑体" panose="02010609060101010101" pitchFamily="49" charset="-122"/>
                <a:ea typeface="黑体" panose="02010609060101010101" pitchFamily="49" charset="-122"/>
              </a:rPr>
              <a:t>）</a:t>
            </a:r>
          </a:p>
        </p:txBody>
      </p:sp>
      <p:pic>
        <p:nvPicPr>
          <p:cNvPr id="36867" name="Picture 4" descr="华盛顿会议"/>
          <p:cNvPicPr>
            <a:picLocks noChangeAspect="1"/>
          </p:cNvPicPr>
          <p:nvPr/>
        </p:nvPicPr>
        <p:blipFill>
          <a:blip r:embed="rId2"/>
          <a:stretch>
            <a:fillRect/>
          </a:stretch>
        </p:blipFill>
        <p:spPr>
          <a:xfrm>
            <a:off x="4584700" y="3529013"/>
            <a:ext cx="3468688" cy="2689225"/>
          </a:xfrm>
          <a:prstGeom prst="rect">
            <a:avLst/>
          </a:prstGeom>
          <a:noFill/>
          <a:ln w="9525">
            <a:noFill/>
          </a:ln>
        </p:spPr>
      </p:pic>
      <p:pic>
        <p:nvPicPr>
          <p:cNvPr id="36868" name="Picture 5" descr="巴黎和会"/>
          <p:cNvPicPr>
            <a:picLocks noChangeAspect="1"/>
          </p:cNvPicPr>
          <p:nvPr/>
        </p:nvPicPr>
        <p:blipFill>
          <a:blip r:embed="rId3"/>
          <a:stretch>
            <a:fillRect/>
          </a:stretch>
        </p:blipFill>
        <p:spPr>
          <a:xfrm>
            <a:off x="1073150" y="3529013"/>
            <a:ext cx="3468688" cy="2689225"/>
          </a:xfrm>
          <a:prstGeom prst="rect">
            <a:avLst/>
          </a:prstGeom>
          <a:noFill/>
          <a:ln w="9525">
            <a:noFill/>
          </a:ln>
        </p:spPr>
      </p:pic>
      <p:sp>
        <p:nvSpPr>
          <p:cNvPr id="36869" name="Text Box 6"/>
          <p:cNvSpPr txBox="1"/>
          <p:nvPr/>
        </p:nvSpPr>
        <p:spPr>
          <a:xfrm>
            <a:off x="7558088" y="4648200"/>
            <a:ext cx="485775" cy="1095375"/>
          </a:xfrm>
          <a:prstGeom prst="rect">
            <a:avLst/>
          </a:prstGeom>
          <a:noFill/>
          <a:ln w="9525">
            <a:noFill/>
          </a:ln>
          <a:effectLst>
            <a:outerShdw dist="28398" dir="1593903" algn="ctr" rotWithShape="0">
              <a:schemeClr val="tx1"/>
            </a:outerShdw>
          </a:effectLst>
        </p:spPr>
        <p:txBody>
          <a:bodyPr vert="eaVert" wrap="none" lIns="90000" tIns="46800" rIns="90000" bIns="46800" anchor="t" anchorCtr="0">
            <a:spAutoFit/>
          </a:bodyPr>
          <a:lstStyle/>
          <a:p>
            <a:pPr>
              <a:buSzTx/>
            </a:pPr>
            <a:r>
              <a:rPr lang="zh-CN" altLang="en-US" sz="2000" b="1">
                <a:latin typeface="黑体" panose="02010609060101010101" pitchFamily="49" charset="-122"/>
                <a:ea typeface="黑体" panose="02010609060101010101" pitchFamily="49" charset="-122"/>
              </a:rPr>
              <a:t>巴黎和会</a:t>
            </a:r>
          </a:p>
        </p:txBody>
      </p:sp>
      <p:sp>
        <p:nvSpPr>
          <p:cNvPr id="36870" name="Text Box 7"/>
          <p:cNvSpPr txBox="1"/>
          <p:nvPr/>
        </p:nvSpPr>
        <p:spPr>
          <a:xfrm>
            <a:off x="4086225" y="4437063"/>
            <a:ext cx="485775" cy="1346200"/>
          </a:xfrm>
          <a:prstGeom prst="rect">
            <a:avLst/>
          </a:prstGeom>
          <a:noFill/>
          <a:ln w="9525">
            <a:noFill/>
          </a:ln>
          <a:effectLst>
            <a:outerShdw dist="28398" dir="1593903" algn="ctr" rotWithShape="0">
              <a:schemeClr val="tx1"/>
            </a:outerShdw>
          </a:effectLst>
        </p:spPr>
        <p:txBody>
          <a:bodyPr vert="eaVert" wrap="none" lIns="90000" tIns="46800" rIns="90000" bIns="46800" anchor="t" anchorCtr="0">
            <a:spAutoFit/>
          </a:bodyPr>
          <a:lstStyle/>
          <a:p>
            <a:pPr>
              <a:buSzTx/>
            </a:pPr>
            <a:r>
              <a:rPr lang="zh-CN" altLang="en-US" sz="2000" b="1">
                <a:latin typeface="黑体" panose="02010609060101010101" pitchFamily="49" charset="-122"/>
                <a:ea typeface="黑体" panose="02010609060101010101" pitchFamily="49" charset="-122"/>
              </a:rPr>
              <a:t>华盛顿会议</a:t>
            </a:r>
          </a:p>
        </p:txBody>
      </p:sp>
      <p:sp>
        <p:nvSpPr>
          <p:cNvPr id="36871" name="Rectangle 8"/>
          <p:cNvSpPr>
            <a:spLocks noChangeArrowheads="1"/>
          </p:cNvSpPr>
          <p:nvPr/>
        </p:nvSpPr>
        <p:spPr bwMode="auto">
          <a:xfrm>
            <a:off x="1244600" y="1844675"/>
            <a:ext cx="6640513" cy="1800225"/>
          </a:xfrm>
          <a:prstGeom prst="rect">
            <a:avLst/>
          </a:prstGeom>
          <a:noFill/>
          <a:ln w="9525">
            <a:noFill/>
            <a:miter lim="800000"/>
          </a:ln>
          <a:effectLst>
            <a:outerShdw dist="35921" dir="2700000" algn="ctr" rotWithShape="0">
              <a:schemeClr val="tx1"/>
            </a:outerShdw>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2800" b="0" i="0" u="none" strike="noStrike" kern="1200" cap="none" spc="0" normalizeH="0" baseline="0" noProof="0">
                <a:ln>
                  <a:noFill/>
                </a:ln>
                <a:solidFill>
                  <a:schemeClr val="bg1"/>
                </a:solidFill>
                <a:effectLst/>
                <a:uLnTx/>
                <a:uFillTx/>
                <a:latin typeface="方正美黑简体" pitchFamily="2" charset="-122"/>
                <a:ea typeface="方正美黑简体" pitchFamily="2" charset="-122"/>
                <a:cs typeface="+mn-cs"/>
              </a:rPr>
              <a:t>       </a:t>
            </a:r>
            <a:r>
              <a:rPr kumimoji="0" lang="zh-CN" altLang="en-US" sz="2800" b="0" i="0" u="none" strike="noStrike" kern="1200" cap="none" spc="0" normalizeH="0" baseline="0" noProof="0">
                <a:ln>
                  <a:noFill/>
                </a:ln>
                <a:solidFill>
                  <a:schemeClr val="bg1"/>
                </a:solidFill>
                <a:effectLst/>
                <a:uLnTx/>
                <a:uFillTx/>
                <a:latin typeface="方正美黑简体" pitchFamily="2" charset="-122"/>
                <a:ea typeface="方正美黑简体" pitchFamily="2" charset="-122"/>
                <a:cs typeface="+mn-cs"/>
              </a:rPr>
              <a:t>一战后，为了瓜分战败国，帝国主义列强召开了巴黎和会及华盛顿会议，形成了“凡尔赛</a:t>
            </a:r>
            <a:r>
              <a:rPr kumimoji="0" lang="en-US" sz="2800" b="0" i="0" u="none" strike="noStrike" kern="1200" cap="none" spc="0" normalizeH="0" baseline="0" noProof="0">
                <a:ln>
                  <a:noFill/>
                </a:ln>
                <a:solidFill>
                  <a:schemeClr val="bg1"/>
                </a:solidFill>
                <a:effectLst/>
                <a:uLnTx/>
                <a:uFillTx/>
                <a:latin typeface="方正美黑简体" pitchFamily="2" charset="-122"/>
                <a:ea typeface="方正美黑简体" pitchFamily="2" charset="-122"/>
                <a:cs typeface="+mn-cs"/>
              </a:rPr>
              <a:t>—</a:t>
            </a:r>
            <a:r>
              <a:rPr kumimoji="0" lang="zh-CN" altLang="en-US" sz="2800" b="0" i="0" u="none" strike="noStrike" kern="1200" cap="none" spc="0" normalizeH="0" baseline="0" noProof="0">
                <a:ln>
                  <a:noFill/>
                </a:ln>
                <a:solidFill>
                  <a:schemeClr val="bg1"/>
                </a:solidFill>
                <a:effectLst/>
                <a:uLnTx/>
                <a:uFillTx/>
                <a:latin typeface="方正美黑简体" pitchFamily="2" charset="-122"/>
                <a:ea typeface="方正美黑简体" pitchFamily="2" charset="-122"/>
                <a:cs typeface="+mn-cs"/>
              </a:rPr>
              <a:t>华盛顿体系”，成立了以战胜国主导的国际联盟，形成了多极格局。</a:t>
            </a:r>
          </a:p>
        </p:txBody>
      </p:sp>
      <p:sp>
        <p:nvSpPr>
          <p:cNvPr id="32775" name="Rectangle 12"/>
          <p:cNvSpPr>
            <a:spLocks noChangeArrowheads="1"/>
          </p:cNvSpPr>
          <p:nvPr/>
        </p:nvSpPr>
        <p:spPr bwMode="auto">
          <a:xfrm>
            <a:off x="577850" y="6200775"/>
            <a:ext cx="3562350" cy="396875"/>
          </a:xfrm>
          <a:prstGeom prst="rect">
            <a:avLst/>
          </a:prstGeom>
          <a:noFill/>
          <a:ln w="9525">
            <a:noFill/>
            <a:miter lim="800000"/>
          </a:ln>
          <a:effectLst>
            <a:outerShdw dist="35921" dir="2700000" algn="ctr" rotWithShape="0">
              <a:schemeClr val="tx1"/>
            </a:outerShdw>
          </a:effectLst>
        </p:spPr>
        <p:txBody>
          <a:bodyPr lIns="90000" tIns="46800" rIns="90000" bIns="4680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二、国际战略格局的历史演变</a:t>
            </a:r>
          </a:p>
        </p:txBody>
      </p:sp>
      <p:sp>
        <p:nvSpPr>
          <p:cNvPr id="53256" name="Text Box 10"/>
          <p:cNvSpPr txBox="1"/>
          <p:nvPr/>
        </p:nvSpPr>
        <p:spPr>
          <a:xfrm>
            <a:off x="5435600" y="0"/>
            <a:ext cx="3708400" cy="519113"/>
          </a:xfrm>
          <a:prstGeom prst="rect">
            <a:avLst/>
          </a:prstGeom>
          <a:gradFill rotWithShape="1">
            <a:gsLst>
              <a:gs pos="0">
                <a:srgbClr val="006666"/>
              </a:gs>
              <a:gs pos="100000">
                <a:srgbClr val="004141"/>
              </a:gs>
            </a:gsLst>
            <a:lin ang="0" scaled="1"/>
            <a:tileRect/>
          </a:gradFill>
          <a:ln w="9525">
            <a:noFill/>
          </a:ln>
        </p:spPr>
        <p:txBody>
          <a:bodyPr anchor="t" anchorCtr="0">
            <a:spAutoFit/>
          </a:bodyPr>
          <a:lstStyle/>
          <a:p>
            <a:pPr algn="ctr"/>
            <a:endParaRPr lang="zh-CN" altLang="en-US" dirty="0">
              <a:latin typeface="楷体_GB2312" pitchFamily="49" charset="-122"/>
              <a:ea typeface="楷体_GB2312" pitchFamily="49" charset="-122"/>
            </a:endParaRPr>
          </a:p>
        </p:txBody>
      </p:sp>
      <p:sp>
        <p:nvSpPr>
          <p:cNvPr id="53257" name="Text Box 13"/>
          <p:cNvSpPr txBox="1"/>
          <p:nvPr/>
        </p:nvSpPr>
        <p:spPr>
          <a:xfrm>
            <a:off x="1077913" y="115888"/>
            <a:ext cx="5365750" cy="519112"/>
          </a:xfrm>
          <a:prstGeom prst="rect">
            <a:avLst/>
          </a:prstGeom>
          <a:solidFill>
            <a:srgbClr val="008080"/>
          </a:solidFill>
          <a:ln w="9525">
            <a:noFill/>
          </a:ln>
        </p:spPr>
        <p:txBody>
          <a:bodyPr anchor="t" anchorCtr="0">
            <a:spAutoFit/>
          </a:bodyPr>
          <a:lstStyle/>
          <a:p>
            <a:pPr algn="ctr"/>
            <a:r>
              <a:rPr lang="zh-CN" altLang="en-US" b="1" dirty="0">
                <a:solidFill>
                  <a:srgbClr val="FFFF00"/>
                </a:solidFill>
                <a:latin typeface="楷体_GB2312" pitchFamily="49" charset="-122"/>
                <a:ea typeface="楷体_GB2312" pitchFamily="49" charset="-122"/>
              </a:rPr>
              <a:t>二、国际战略格局的历史演变</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6866"/>
                                        </p:tgtEl>
                                        <p:attrNameLst>
                                          <p:attrName>style.visibility</p:attrName>
                                        </p:attrNameLst>
                                      </p:cBhvr>
                                      <p:to>
                                        <p:strVal val="visible"/>
                                      </p:to>
                                    </p:set>
                                    <p:animEffect transition="in" filter="wipe(left)">
                                      <p:cBhvr>
                                        <p:cTn id="7" dur="1000"/>
                                        <p:tgtEl>
                                          <p:spTgt spid="36866"/>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36871"/>
                                        </p:tgtEl>
                                        <p:attrNameLst>
                                          <p:attrName>style.visibility</p:attrName>
                                        </p:attrNameLst>
                                      </p:cBhvr>
                                      <p:to>
                                        <p:strVal val="visible"/>
                                      </p:to>
                                    </p:set>
                                    <p:animEffect transition="in" filter="wipe(left)">
                                      <p:cBhvr>
                                        <p:cTn id="11" dur="1000"/>
                                        <p:tgtEl>
                                          <p:spTgt spid="36871"/>
                                        </p:tgtEl>
                                      </p:cBhvr>
                                    </p:animEffect>
                                  </p:childTnLst>
                                </p:cTn>
                              </p:par>
                              <p:par>
                                <p:cTn id="12" presetID="50" presetClass="entr" presetSubtype="0" decel="100000" fill="hold" nodeType="withEffect">
                                  <p:stCondLst>
                                    <p:cond delay="0"/>
                                  </p:stCondLst>
                                  <p:childTnLst>
                                    <p:set>
                                      <p:cBhvr>
                                        <p:cTn id="13" dur="1" fill="hold">
                                          <p:stCondLst>
                                            <p:cond delay="0"/>
                                          </p:stCondLst>
                                        </p:cTn>
                                        <p:tgtEl>
                                          <p:spTgt spid="36867"/>
                                        </p:tgtEl>
                                        <p:attrNameLst>
                                          <p:attrName>style.visibility</p:attrName>
                                        </p:attrNameLst>
                                      </p:cBhvr>
                                      <p:to>
                                        <p:strVal val="visible"/>
                                      </p:to>
                                    </p:set>
                                    <p:anim calcmode="lin" valueType="num">
                                      <p:cBhvr>
                                        <p:cTn id="14" dur="500" fill="hold"/>
                                        <p:tgtEl>
                                          <p:spTgt spid="36867"/>
                                        </p:tgtEl>
                                        <p:attrNameLst>
                                          <p:attrName>ppt_w</p:attrName>
                                        </p:attrNameLst>
                                      </p:cBhvr>
                                      <p:tavLst>
                                        <p:tav tm="0">
                                          <p:val>
                                            <p:strVal val="#ppt_w+.3"/>
                                          </p:val>
                                        </p:tav>
                                        <p:tav tm="100000">
                                          <p:val>
                                            <p:strVal val="#ppt_w"/>
                                          </p:val>
                                        </p:tav>
                                      </p:tavLst>
                                    </p:anim>
                                    <p:anim calcmode="lin" valueType="num">
                                      <p:cBhvr>
                                        <p:cTn id="15" dur="500" fill="hold"/>
                                        <p:tgtEl>
                                          <p:spTgt spid="36867"/>
                                        </p:tgtEl>
                                        <p:attrNameLst>
                                          <p:attrName>ppt_h</p:attrName>
                                        </p:attrNameLst>
                                      </p:cBhvr>
                                      <p:tavLst>
                                        <p:tav tm="0">
                                          <p:val>
                                            <p:strVal val="#ppt_h"/>
                                          </p:val>
                                        </p:tav>
                                        <p:tav tm="100000">
                                          <p:val>
                                            <p:strVal val="#ppt_h"/>
                                          </p:val>
                                        </p:tav>
                                      </p:tavLst>
                                    </p:anim>
                                    <p:animEffect transition="in" filter="fade">
                                      <p:cBhvr>
                                        <p:cTn id="16" dur="500"/>
                                        <p:tgtEl>
                                          <p:spTgt spid="36867"/>
                                        </p:tgtEl>
                                      </p:cBhvr>
                                    </p:animEffect>
                                  </p:childTnLst>
                                </p:cTn>
                              </p:par>
                              <p:par>
                                <p:cTn id="17" presetID="50" presetClass="entr" presetSubtype="0" decel="100000" fill="hold" nodeType="withEffect">
                                  <p:stCondLst>
                                    <p:cond delay="0"/>
                                  </p:stCondLst>
                                  <p:childTnLst>
                                    <p:set>
                                      <p:cBhvr>
                                        <p:cTn id="18" dur="1" fill="hold">
                                          <p:stCondLst>
                                            <p:cond delay="0"/>
                                          </p:stCondLst>
                                        </p:cTn>
                                        <p:tgtEl>
                                          <p:spTgt spid="36868"/>
                                        </p:tgtEl>
                                        <p:attrNameLst>
                                          <p:attrName>style.visibility</p:attrName>
                                        </p:attrNameLst>
                                      </p:cBhvr>
                                      <p:to>
                                        <p:strVal val="visible"/>
                                      </p:to>
                                    </p:set>
                                    <p:anim calcmode="lin" valueType="num">
                                      <p:cBhvr>
                                        <p:cTn id="19" dur="500" fill="hold"/>
                                        <p:tgtEl>
                                          <p:spTgt spid="36868"/>
                                        </p:tgtEl>
                                        <p:attrNameLst>
                                          <p:attrName>ppt_w</p:attrName>
                                        </p:attrNameLst>
                                      </p:cBhvr>
                                      <p:tavLst>
                                        <p:tav tm="0">
                                          <p:val>
                                            <p:strVal val="#ppt_w+.3"/>
                                          </p:val>
                                        </p:tav>
                                        <p:tav tm="100000">
                                          <p:val>
                                            <p:strVal val="#ppt_w"/>
                                          </p:val>
                                        </p:tav>
                                      </p:tavLst>
                                    </p:anim>
                                    <p:anim calcmode="lin" valueType="num">
                                      <p:cBhvr>
                                        <p:cTn id="20" dur="500" fill="hold"/>
                                        <p:tgtEl>
                                          <p:spTgt spid="36868"/>
                                        </p:tgtEl>
                                        <p:attrNameLst>
                                          <p:attrName>ppt_h</p:attrName>
                                        </p:attrNameLst>
                                      </p:cBhvr>
                                      <p:tavLst>
                                        <p:tav tm="0">
                                          <p:val>
                                            <p:strVal val="#ppt_h"/>
                                          </p:val>
                                        </p:tav>
                                        <p:tav tm="100000">
                                          <p:val>
                                            <p:strVal val="#ppt_h"/>
                                          </p:val>
                                        </p:tav>
                                      </p:tavLst>
                                    </p:anim>
                                    <p:animEffect transition="in" filter="fade">
                                      <p:cBhvr>
                                        <p:cTn id="21" dur="500"/>
                                        <p:tgtEl>
                                          <p:spTgt spid="36868"/>
                                        </p:tgtEl>
                                      </p:cBhvr>
                                    </p:animEffect>
                                  </p:childTnLst>
                                </p:cTn>
                              </p:par>
                              <p:par>
                                <p:cTn id="22" presetID="50" presetClass="entr" presetSubtype="0" decel="100000" fill="hold" grpId="0" nodeType="withEffect">
                                  <p:stCondLst>
                                    <p:cond delay="0"/>
                                  </p:stCondLst>
                                  <p:childTnLst>
                                    <p:set>
                                      <p:cBhvr>
                                        <p:cTn id="23" dur="1" fill="hold">
                                          <p:stCondLst>
                                            <p:cond delay="0"/>
                                          </p:stCondLst>
                                        </p:cTn>
                                        <p:tgtEl>
                                          <p:spTgt spid="36869"/>
                                        </p:tgtEl>
                                        <p:attrNameLst>
                                          <p:attrName>style.visibility</p:attrName>
                                        </p:attrNameLst>
                                      </p:cBhvr>
                                      <p:to>
                                        <p:strVal val="visible"/>
                                      </p:to>
                                    </p:set>
                                    <p:anim calcmode="lin" valueType="num">
                                      <p:cBhvr>
                                        <p:cTn id="24" dur="500" fill="hold"/>
                                        <p:tgtEl>
                                          <p:spTgt spid="36869"/>
                                        </p:tgtEl>
                                        <p:attrNameLst>
                                          <p:attrName>ppt_w</p:attrName>
                                        </p:attrNameLst>
                                      </p:cBhvr>
                                      <p:tavLst>
                                        <p:tav tm="0">
                                          <p:val>
                                            <p:strVal val="#ppt_w+.3"/>
                                          </p:val>
                                        </p:tav>
                                        <p:tav tm="100000">
                                          <p:val>
                                            <p:strVal val="#ppt_w"/>
                                          </p:val>
                                        </p:tav>
                                      </p:tavLst>
                                    </p:anim>
                                    <p:anim calcmode="lin" valueType="num">
                                      <p:cBhvr>
                                        <p:cTn id="25" dur="500" fill="hold"/>
                                        <p:tgtEl>
                                          <p:spTgt spid="36869"/>
                                        </p:tgtEl>
                                        <p:attrNameLst>
                                          <p:attrName>ppt_h</p:attrName>
                                        </p:attrNameLst>
                                      </p:cBhvr>
                                      <p:tavLst>
                                        <p:tav tm="0">
                                          <p:val>
                                            <p:strVal val="#ppt_h"/>
                                          </p:val>
                                        </p:tav>
                                        <p:tav tm="100000">
                                          <p:val>
                                            <p:strVal val="#ppt_h"/>
                                          </p:val>
                                        </p:tav>
                                      </p:tavLst>
                                    </p:anim>
                                    <p:animEffect transition="in" filter="fade">
                                      <p:cBhvr>
                                        <p:cTn id="26" dur="500"/>
                                        <p:tgtEl>
                                          <p:spTgt spid="36869"/>
                                        </p:tgtEl>
                                      </p:cBhvr>
                                    </p:animEffect>
                                  </p:childTnLst>
                                </p:cTn>
                              </p:par>
                              <p:par>
                                <p:cTn id="27" presetID="50" presetClass="entr" presetSubtype="0" decel="100000" fill="hold" grpId="0" nodeType="withEffect">
                                  <p:stCondLst>
                                    <p:cond delay="0"/>
                                  </p:stCondLst>
                                  <p:childTnLst>
                                    <p:set>
                                      <p:cBhvr>
                                        <p:cTn id="28" dur="1" fill="hold">
                                          <p:stCondLst>
                                            <p:cond delay="0"/>
                                          </p:stCondLst>
                                        </p:cTn>
                                        <p:tgtEl>
                                          <p:spTgt spid="36870"/>
                                        </p:tgtEl>
                                        <p:attrNameLst>
                                          <p:attrName>style.visibility</p:attrName>
                                        </p:attrNameLst>
                                      </p:cBhvr>
                                      <p:to>
                                        <p:strVal val="visible"/>
                                      </p:to>
                                    </p:set>
                                    <p:anim calcmode="lin" valueType="num">
                                      <p:cBhvr>
                                        <p:cTn id="29" dur="500" fill="hold"/>
                                        <p:tgtEl>
                                          <p:spTgt spid="36870"/>
                                        </p:tgtEl>
                                        <p:attrNameLst>
                                          <p:attrName>ppt_w</p:attrName>
                                        </p:attrNameLst>
                                      </p:cBhvr>
                                      <p:tavLst>
                                        <p:tav tm="0">
                                          <p:val>
                                            <p:strVal val="#ppt_w+.3"/>
                                          </p:val>
                                        </p:tav>
                                        <p:tav tm="100000">
                                          <p:val>
                                            <p:strVal val="#ppt_w"/>
                                          </p:val>
                                        </p:tav>
                                      </p:tavLst>
                                    </p:anim>
                                    <p:anim calcmode="lin" valueType="num">
                                      <p:cBhvr>
                                        <p:cTn id="30" dur="500" fill="hold"/>
                                        <p:tgtEl>
                                          <p:spTgt spid="36870"/>
                                        </p:tgtEl>
                                        <p:attrNameLst>
                                          <p:attrName>ppt_h</p:attrName>
                                        </p:attrNameLst>
                                      </p:cBhvr>
                                      <p:tavLst>
                                        <p:tav tm="0">
                                          <p:val>
                                            <p:strVal val="#ppt_h"/>
                                          </p:val>
                                        </p:tav>
                                        <p:tav tm="100000">
                                          <p:val>
                                            <p:strVal val="#ppt_h"/>
                                          </p:val>
                                        </p:tav>
                                      </p:tavLst>
                                    </p:anim>
                                    <p:animEffect transition="in" filter="fade">
                                      <p:cBhvr>
                                        <p:cTn id="31" dur="500"/>
                                        <p:tgtEl>
                                          <p:spTgt spid="368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p:bldP spid="36869" grpId="0"/>
      <p:bldP spid="36870" grpId="0"/>
      <p:bldP spid="3687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971550" y="2132013"/>
            <a:ext cx="3527425" cy="3081338"/>
          </a:xfrm>
          <a:prstGeom prst="rect">
            <a:avLst/>
          </a:prstGeom>
          <a:noFill/>
          <a:ln w="9525">
            <a:noFill/>
            <a:miter lim="800000"/>
          </a:ln>
          <a:effectLst>
            <a:outerShdw dist="35921" dir="2700000" algn="ctr" rotWithShape="0">
              <a:schemeClr val="tx1"/>
            </a:outerShdw>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a:ln>
                  <a:noFill/>
                </a:ln>
                <a:solidFill>
                  <a:schemeClr val="bg1"/>
                </a:solidFill>
                <a:effectLst/>
                <a:uLnTx/>
                <a:uFillTx/>
                <a:latin typeface="方正美黑简体" pitchFamily="2" charset="-122"/>
                <a:ea typeface="方正美黑简体" pitchFamily="2" charset="-122"/>
                <a:cs typeface="+mn-cs"/>
              </a:rPr>
              <a:t>　　以雅尔塔会议为基础，形成了关于战后世界政治秩序的基本方案，故称雅尔塔体制，这个体制最终导致了两极对立的世界战略格局。 </a:t>
            </a:r>
          </a:p>
        </p:txBody>
      </p:sp>
      <p:sp>
        <p:nvSpPr>
          <p:cNvPr id="38915" name="Rectangle 3"/>
          <p:cNvSpPr>
            <a:spLocks noChangeArrowheads="1"/>
          </p:cNvSpPr>
          <p:nvPr/>
        </p:nvSpPr>
        <p:spPr bwMode="auto">
          <a:xfrm>
            <a:off x="5795963" y="5048250"/>
            <a:ext cx="1587500" cy="396875"/>
          </a:xfrm>
          <a:prstGeom prst="rect">
            <a:avLst/>
          </a:prstGeom>
          <a:noFill/>
          <a:ln w="9525">
            <a:noFill/>
            <a:miter lim="800000"/>
          </a:ln>
          <a:effectLst>
            <a:outerShdw dist="28398" dir="1593903" algn="ctr" rotWithShape="0">
              <a:schemeClr val="tx1"/>
            </a:outerShdw>
          </a:effectLst>
        </p:spPr>
        <p:txBody>
          <a:bodyPr wrap="none" lIns="90000" tIns="46800" rIns="90000" bIns="46800" anchor="ct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雅尔塔会议 </a:t>
            </a:r>
          </a:p>
        </p:txBody>
      </p:sp>
      <p:pic>
        <p:nvPicPr>
          <p:cNvPr id="38916" name="Picture 4" descr="雅尔塔会议"/>
          <p:cNvPicPr>
            <a:picLocks noChangeAspect="1"/>
          </p:cNvPicPr>
          <p:nvPr/>
        </p:nvPicPr>
        <p:blipFill>
          <a:blip r:embed="rId2"/>
          <a:stretch>
            <a:fillRect/>
          </a:stretch>
        </p:blipFill>
        <p:spPr>
          <a:xfrm>
            <a:off x="4505325" y="2060575"/>
            <a:ext cx="3998913" cy="3322638"/>
          </a:xfrm>
          <a:prstGeom prst="rect">
            <a:avLst/>
          </a:prstGeom>
          <a:noFill/>
          <a:ln w="9525">
            <a:noFill/>
          </a:ln>
        </p:spPr>
      </p:pic>
      <p:sp>
        <p:nvSpPr>
          <p:cNvPr id="38917" name="Rectangle 5"/>
          <p:cNvSpPr/>
          <p:nvPr/>
        </p:nvSpPr>
        <p:spPr>
          <a:xfrm>
            <a:off x="1042988" y="1268413"/>
            <a:ext cx="7461250" cy="954087"/>
          </a:xfrm>
          <a:prstGeom prst="rect">
            <a:avLst/>
          </a:prstGeom>
          <a:noFill/>
          <a:ln w="9525">
            <a:noFill/>
          </a:ln>
        </p:spPr>
        <p:txBody>
          <a:bodyPr lIns="90000" tIns="46800" rIns="90000" bIns="46800" anchor="t" anchorCtr="0">
            <a:spAutoFit/>
          </a:bodyPr>
          <a:lstStyle/>
          <a:p>
            <a:r>
              <a:rPr lang="en-US" altLang="zh-CN" dirty="0">
                <a:solidFill>
                  <a:srgbClr val="FFFF00"/>
                </a:solidFill>
                <a:latin typeface="黑体" panose="02010609060101010101" pitchFamily="49" charset="-122"/>
                <a:ea typeface="黑体" panose="02010609060101010101" pitchFamily="49" charset="-122"/>
              </a:rPr>
              <a:t>5</a:t>
            </a:r>
            <a:r>
              <a:rPr lang="zh-CN" altLang="en-US" dirty="0">
                <a:solidFill>
                  <a:srgbClr val="FFFF00"/>
                </a:solidFill>
                <a:latin typeface="黑体" panose="02010609060101010101" pitchFamily="49" charset="-122"/>
                <a:ea typeface="黑体" panose="02010609060101010101" pitchFamily="49" charset="-122"/>
              </a:rPr>
              <a:t>、社会制度不同的两大阵营对峙的冷战格局</a:t>
            </a:r>
          </a:p>
          <a:p>
            <a:r>
              <a:rPr lang="zh-CN" altLang="en-US" dirty="0">
                <a:solidFill>
                  <a:srgbClr val="FFFF00"/>
                </a:solidFill>
                <a:latin typeface="黑体" panose="02010609060101010101" pitchFamily="49" charset="-122"/>
                <a:ea typeface="黑体" panose="02010609060101010101" pitchFamily="49" charset="-122"/>
              </a:rPr>
              <a:t>    （</a:t>
            </a:r>
            <a:r>
              <a:rPr lang="en-US" altLang="zh-CN" dirty="0">
                <a:solidFill>
                  <a:srgbClr val="FFFF00"/>
                </a:solidFill>
                <a:latin typeface="黑体" panose="02010609060101010101" pitchFamily="49" charset="-122"/>
                <a:ea typeface="黑体" panose="02010609060101010101" pitchFamily="49" charset="-122"/>
              </a:rPr>
              <a:t>1945-1991</a:t>
            </a:r>
            <a:r>
              <a:rPr lang="zh-CN" altLang="en-US" dirty="0">
                <a:solidFill>
                  <a:srgbClr val="FFFF00"/>
                </a:solidFill>
                <a:latin typeface="黑体" panose="02010609060101010101" pitchFamily="49" charset="-122"/>
                <a:ea typeface="黑体" panose="02010609060101010101" pitchFamily="49" charset="-122"/>
              </a:rPr>
              <a:t>）</a:t>
            </a:r>
          </a:p>
        </p:txBody>
      </p:sp>
      <p:sp>
        <p:nvSpPr>
          <p:cNvPr id="34821" name="Rectangle 12"/>
          <p:cNvSpPr>
            <a:spLocks noChangeArrowheads="1"/>
          </p:cNvSpPr>
          <p:nvPr/>
        </p:nvSpPr>
        <p:spPr bwMode="auto">
          <a:xfrm>
            <a:off x="577850" y="6200775"/>
            <a:ext cx="3562350" cy="396875"/>
          </a:xfrm>
          <a:prstGeom prst="rect">
            <a:avLst/>
          </a:prstGeom>
          <a:noFill/>
          <a:ln w="9525">
            <a:noFill/>
            <a:miter lim="800000"/>
          </a:ln>
          <a:effectLst>
            <a:outerShdw dist="35921" dir="2700000" algn="ctr" rotWithShape="0">
              <a:schemeClr val="tx1"/>
            </a:outerShdw>
          </a:effectLst>
        </p:spPr>
        <p:txBody>
          <a:bodyPr lIns="90000" tIns="46800" rIns="90000" bIns="4680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二、国际战略格局的历史演变</a:t>
            </a:r>
          </a:p>
        </p:txBody>
      </p:sp>
      <p:sp>
        <p:nvSpPr>
          <p:cNvPr id="54278" name="Text Box 10"/>
          <p:cNvSpPr txBox="1"/>
          <p:nvPr/>
        </p:nvSpPr>
        <p:spPr>
          <a:xfrm>
            <a:off x="5435600" y="0"/>
            <a:ext cx="3708400" cy="519113"/>
          </a:xfrm>
          <a:prstGeom prst="rect">
            <a:avLst/>
          </a:prstGeom>
          <a:gradFill rotWithShape="1">
            <a:gsLst>
              <a:gs pos="0">
                <a:srgbClr val="006666"/>
              </a:gs>
              <a:gs pos="100000">
                <a:srgbClr val="004141"/>
              </a:gs>
            </a:gsLst>
            <a:lin ang="0" scaled="1"/>
            <a:tileRect/>
          </a:gradFill>
          <a:ln w="9525">
            <a:noFill/>
          </a:ln>
        </p:spPr>
        <p:txBody>
          <a:bodyPr anchor="t" anchorCtr="0">
            <a:spAutoFit/>
          </a:bodyPr>
          <a:lstStyle/>
          <a:p>
            <a:pPr algn="ctr"/>
            <a:endParaRPr lang="zh-CN" altLang="en-US" dirty="0">
              <a:latin typeface="楷体_GB2312" pitchFamily="49" charset="-122"/>
              <a:ea typeface="楷体_GB2312" pitchFamily="49" charset="-122"/>
            </a:endParaRPr>
          </a:p>
        </p:txBody>
      </p:sp>
      <p:sp>
        <p:nvSpPr>
          <p:cNvPr id="54279" name="Text Box 13"/>
          <p:cNvSpPr txBox="1"/>
          <p:nvPr/>
        </p:nvSpPr>
        <p:spPr>
          <a:xfrm>
            <a:off x="1077913" y="115888"/>
            <a:ext cx="5365750" cy="519112"/>
          </a:xfrm>
          <a:prstGeom prst="rect">
            <a:avLst/>
          </a:prstGeom>
          <a:solidFill>
            <a:srgbClr val="008080"/>
          </a:solidFill>
          <a:ln w="9525">
            <a:noFill/>
          </a:ln>
        </p:spPr>
        <p:txBody>
          <a:bodyPr anchor="t" anchorCtr="0">
            <a:spAutoFit/>
          </a:bodyPr>
          <a:lstStyle/>
          <a:p>
            <a:pPr algn="ctr"/>
            <a:r>
              <a:rPr lang="zh-CN" altLang="en-US" b="1" dirty="0">
                <a:solidFill>
                  <a:srgbClr val="FFFF00"/>
                </a:solidFill>
                <a:latin typeface="楷体_GB2312" pitchFamily="49" charset="-122"/>
                <a:ea typeface="楷体_GB2312" pitchFamily="49" charset="-122"/>
              </a:rPr>
              <a:t>二、国际战略格局的历史演变</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8917"/>
                                        </p:tgtEl>
                                        <p:attrNameLst>
                                          <p:attrName>style.visibility</p:attrName>
                                        </p:attrNameLst>
                                      </p:cBhvr>
                                      <p:to>
                                        <p:strVal val="visible"/>
                                      </p:to>
                                    </p:set>
                                    <p:animEffect transition="in" filter="wipe(left)">
                                      <p:cBhvr>
                                        <p:cTn id="7" dur="1000"/>
                                        <p:tgtEl>
                                          <p:spTgt spid="38917"/>
                                        </p:tgtEl>
                                      </p:cBhvr>
                                    </p:animEffect>
                                  </p:childTnLst>
                                </p:cTn>
                              </p:par>
                            </p:childTnLst>
                          </p:cTn>
                        </p:par>
                        <p:par>
                          <p:cTn id="8" fill="hold">
                            <p:stCondLst>
                              <p:cond delay="1000"/>
                            </p:stCondLst>
                            <p:childTnLst>
                              <p:par>
                                <p:cTn id="9" presetID="18" presetClass="entr" presetSubtype="6" fill="hold" grpId="0" nodeType="afterEffect">
                                  <p:stCondLst>
                                    <p:cond delay="0"/>
                                  </p:stCondLst>
                                  <p:childTnLst>
                                    <p:set>
                                      <p:cBhvr>
                                        <p:cTn id="10" dur="1" fill="hold">
                                          <p:stCondLst>
                                            <p:cond delay="0"/>
                                          </p:stCondLst>
                                        </p:cTn>
                                        <p:tgtEl>
                                          <p:spTgt spid="38914"/>
                                        </p:tgtEl>
                                        <p:attrNameLst>
                                          <p:attrName>style.visibility</p:attrName>
                                        </p:attrNameLst>
                                      </p:cBhvr>
                                      <p:to>
                                        <p:strVal val="visible"/>
                                      </p:to>
                                    </p:set>
                                    <p:animEffect transition="in" filter="strips(downRight)">
                                      <p:cBhvr>
                                        <p:cTn id="11" dur="1000"/>
                                        <p:tgtEl>
                                          <p:spTgt spid="38914"/>
                                        </p:tgtEl>
                                      </p:cBhvr>
                                    </p:animEffect>
                                  </p:childTnLst>
                                </p:cTn>
                              </p:par>
                            </p:childTnLst>
                          </p:cTn>
                        </p:par>
                        <p:par>
                          <p:cTn id="12" fill="hold">
                            <p:stCondLst>
                              <p:cond delay="2000"/>
                            </p:stCondLst>
                            <p:childTnLst>
                              <p:par>
                                <p:cTn id="13" presetID="3" presetClass="entr" presetSubtype="10" fill="hold" nodeType="afterEffect">
                                  <p:stCondLst>
                                    <p:cond delay="0"/>
                                  </p:stCondLst>
                                  <p:childTnLst>
                                    <p:set>
                                      <p:cBhvr>
                                        <p:cTn id="14" dur="1" fill="hold">
                                          <p:stCondLst>
                                            <p:cond delay="0"/>
                                          </p:stCondLst>
                                        </p:cTn>
                                        <p:tgtEl>
                                          <p:spTgt spid="38916"/>
                                        </p:tgtEl>
                                        <p:attrNameLst>
                                          <p:attrName>style.visibility</p:attrName>
                                        </p:attrNameLst>
                                      </p:cBhvr>
                                      <p:to>
                                        <p:strVal val="visible"/>
                                      </p:to>
                                    </p:set>
                                    <p:animEffect transition="in" filter="blinds(horizontal)">
                                      <p:cBhvr>
                                        <p:cTn id="15" dur="500"/>
                                        <p:tgtEl>
                                          <p:spTgt spid="38916"/>
                                        </p:tgtEl>
                                      </p:cBhvr>
                                    </p:animEffect>
                                  </p:childTnLst>
                                </p:cTn>
                              </p:par>
                            </p:childTnLst>
                          </p:cTn>
                        </p:par>
                        <p:par>
                          <p:cTn id="16" fill="hold">
                            <p:stCondLst>
                              <p:cond delay="2500"/>
                            </p:stCondLst>
                            <p:childTnLst>
                              <p:par>
                                <p:cTn id="17" presetID="3" presetClass="entr" presetSubtype="10" fill="hold" grpId="0" nodeType="afterEffect">
                                  <p:stCondLst>
                                    <p:cond delay="0"/>
                                  </p:stCondLst>
                                  <p:childTnLst>
                                    <p:set>
                                      <p:cBhvr>
                                        <p:cTn id="18" dur="1" fill="hold">
                                          <p:stCondLst>
                                            <p:cond delay="0"/>
                                          </p:stCondLst>
                                        </p:cTn>
                                        <p:tgtEl>
                                          <p:spTgt spid="38915"/>
                                        </p:tgtEl>
                                        <p:attrNameLst>
                                          <p:attrName>style.visibility</p:attrName>
                                        </p:attrNameLst>
                                      </p:cBhvr>
                                      <p:to>
                                        <p:strVal val="visible"/>
                                      </p:to>
                                    </p:set>
                                    <p:animEffect transition="in" filter="blinds(horizontal)">
                                      <p:cBhvr>
                                        <p:cTn id="19" dur="500"/>
                                        <p:tgtEl>
                                          <p:spTgt spid="389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4" grpId="0"/>
      <p:bldP spid="38915" grpId="0"/>
      <p:bldP spid="3891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290" name="图片 3" descr="bde94540-d133-41d3-87ce-aaac5fb6cec2_watermark_batchwm"/>
          <p:cNvPicPr>
            <a:picLocks noChangeAspect="1"/>
          </p:cNvPicPr>
          <p:nvPr>
            <p:custDataLst>
              <p:tags r:id="rId1"/>
            </p:custDataLst>
          </p:nvPr>
        </p:nvPicPr>
        <p:blipFill>
          <a:blip r:embed="rId4"/>
          <a:stretch>
            <a:fillRect/>
          </a:stretch>
        </p:blipFill>
        <p:spPr>
          <a:xfrm>
            <a:off x="5099050" y="0"/>
            <a:ext cx="4044950" cy="4019550"/>
          </a:xfrm>
          <a:prstGeom prst="rect">
            <a:avLst/>
          </a:prstGeom>
          <a:noFill/>
          <a:ln w="9525">
            <a:noFill/>
          </a:ln>
        </p:spPr>
      </p:pic>
      <p:sp>
        <p:nvSpPr>
          <p:cNvPr id="12291" name="文本框 99"/>
          <p:cNvSpPr txBox="1"/>
          <p:nvPr/>
        </p:nvSpPr>
        <p:spPr>
          <a:xfrm>
            <a:off x="19050" y="838200"/>
            <a:ext cx="5080000" cy="1938338"/>
          </a:xfrm>
          <a:prstGeom prst="rect">
            <a:avLst/>
          </a:prstGeom>
          <a:noFill/>
          <a:ln w="9525">
            <a:noFill/>
          </a:ln>
        </p:spPr>
        <p:txBody>
          <a:bodyPr anchor="t" anchorCtr="0">
            <a:spAutoFit/>
          </a:bodyPr>
          <a:lstStyle/>
          <a:p>
            <a:r>
              <a:rPr lang="en-US" altLang="zh-CN" sz="2000" dirty="0">
                <a:solidFill>
                  <a:srgbClr val="841501"/>
                </a:solidFill>
                <a:latin typeface="楷体_GB2312" pitchFamily="49" charset="-122"/>
                <a:ea typeface="宋体" panose="02010600030101010101" pitchFamily="2" charset="-122"/>
              </a:rPr>
              <a:t>   </a:t>
            </a:r>
            <a:r>
              <a:rPr lang="zh-CN" altLang="zh-CN" sz="2400" dirty="0">
                <a:solidFill>
                  <a:srgbClr val="841501"/>
                </a:solidFill>
                <a:latin typeface="楷体_GB2312" pitchFamily="49" charset="-122"/>
                <a:ea typeface="宋体" panose="02010600030101010101" pitchFamily="2" charset="-122"/>
              </a:rPr>
              <a:t>中国共产党十一届三中全会1978年12月18～22日在北京举行。　</a:t>
            </a:r>
          </a:p>
          <a:p>
            <a:r>
              <a:rPr lang="zh-CN" altLang="zh-CN" sz="2400" dirty="0">
                <a:solidFill>
                  <a:srgbClr val="841501"/>
                </a:solidFill>
                <a:latin typeface="楷体_GB2312" pitchFamily="49" charset="-122"/>
                <a:ea typeface="宋体" panose="02010600030101010101" pitchFamily="2" charset="-122"/>
              </a:rPr>
              <a:t>   全会作出了从1979年起，把全党工作重点转移到社会主义现代化建设上来的战略决策。</a:t>
            </a:r>
            <a:endParaRPr lang="zh-CN" altLang="en-US" sz="2400" dirty="0">
              <a:latin typeface="楷体_GB2312" pitchFamily="49" charset="-122"/>
              <a:ea typeface="楷体_GB2312" pitchFamily="49" charset="-122"/>
            </a:endParaRPr>
          </a:p>
        </p:txBody>
      </p:sp>
      <p:sp>
        <p:nvSpPr>
          <p:cNvPr id="12292" name="文本框 6"/>
          <p:cNvSpPr txBox="1"/>
          <p:nvPr/>
        </p:nvSpPr>
        <p:spPr>
          <a:xfrm>
            <a:off x="0" y="3905250"/>
            <a:ext cx="2540000" cy="1568450"/>
          </a:xfrm>
          <a:prstGeom prst="rect">
            <a:avLst/>
          </a:prstGeom>
          <a:noFill/>
          <a:ln w="9525">
            <a:noFill/>
          </a:ln>
        </p:spPr>
        <p:txBody>
          <a:bodyPr anchor="t" anchorCtr="0">
            <a:spAutoFit/>
          </a:bodyPr>
          <a:lstStyle/>
          <a:p>
            <a:r>
              <a:rPr lang="en-US" altLang="zh-CN" sz="2400" dirty="0">
                <a:solidFill>
                  <a:schemeClr val="tx1"/>
                </a:solidFill>
                <a:latin typeface="楷体_GB2312" pitchFamily="49" charset="-122"/>
                <a:ea typeface="楷体_GB2312" pitchFamily="49" charset="-122"/>
              </a:rPr>
              <a:t>1979</a:t>
            </a:r>
            <a:r>
              <a:rPr lang="zh-CN" altLang="en-US" sz="2400" dirty="0">
                <a:solidFill>
                  <a:schemeClr val="tx1"/>
                </a:solidFill>
                <a:latin typeface="楷体_GB2312" pitchFamily="49" charset="-122"/>
                <a:ea typeface="楷体_GB2312" pitchFamily="49" charset="-122"/>
              </a:rPr>
              <a:t>年</a:t>
            </a:r>
            <a:r>
              <a:rPr lang="en-US" altLang="zh-CN" sz="2400" dirty="0">
                <a:solidFill>
                  <a:schemeClr val="tx1"/>
                </a:solidFill>
                <a:latin typeface="楷体_GB2312" pitchFamily="49" charset="-122"/>
                <a:ea typeface="楷体_GB2312" pitchFamily="49" charset="-122"/>
              </a:rPr>
              <a:t>12</a:t>
            </a:r>
            <a:r>
              <a:rPr lang="zh-CN" altLang="en-US" sz="2400" dirty="0">
                <a:solidFill>
                  <a:schemeClr val="tx1"/>
                </a:solidFill>
                <a:latin typeface="楷体_GB2312" pitchFamily="49" charset="-122"/>
                <a:ea typeface="楷体_GB2312" pitchFamily="49" charset="-122"/>
              </a:rPr>
              <a:t>月</a:t>
            </a:r>
            <a:r>
              <a:rPr lang="en-US" altLang="zh-CN" sz="2400" dirty="0">
                <a:solidFill>
                  <a:schemeClr val="tx1"/>
                </a:solidFill>
                <a:latin typeface="楷体_GB2312" pitchFamily="49" charset="-122"/>
                <a:ea typeface="楷体_GB2312" pitchFamily="49" charset="-122"/>
              </a:rPr>
              <a:t>27</a:t>
            </a:r>
            <a:r>
              <a:rPr lang="zh-CN" altLang="en-US" sz="2400" dirty="0">
                <a:solidFill>
                  <a:schemeClr val="tx1"/>
                </a:solidFill>
                <a:latin typeface="楷体_GB2312" pitchFamily="49" charset="-122"/>
                <a:ea typeface="楷体_GB2312" pitchFamily="49" charset="-122"/>
              </a:rPr>
              <a:t>日，苏联入侵阿富汗：十年战争，埋葬了强大的帝国</a:t>
            </a:r>
          </a:p>
        </p:txBody>
      </p:sp>
      <p:pic>
        <p:nvPicPr>
          <p:cNvPr id="12293" name="图片 9" descr="t01d738441e61236d4f.webp"/>
          <p:cNvPicPr>
            <a:picLocks noChangeAspect="1"/>
          </p:cNvPicPr>
          <p:nvPr/>
        </p:nvPicPr>
        <p:blipFill>
          <a:blip r:embed="rId5"/>
          <a:stretch>
            <a:fillRect/>
          </a:stretch>
        </p:blipFill>
        <p:spPr>
          <a:xfrm>
            <a:off x="4921250" y="4137025"/>
            <a:ext cx="4064000" cy="2508250"/>
          </a:xfrm>
          <a:prstGeom prst="rect">
            <a:avLst/>
          </a:prstGeom>
          <a:noFill/>
          <a:ln w="9525">
            <a:noFill/>
          </a:ln>
        </p:spPr>
      </p:pic>
      <p:pic>
        <p:nvPicPr>
          <p:cNvPr id="12294" name="图片 11" descr="7f6baf69cfdc4a978de90e57819db288"/>
          <p:cNvPicPr>
            <a:picLocks noChangeAspect="1"/>
          </p:cNvPicPr>
          <p:nvPr/>
        </p:nvPicPr>
        <p:blipFill>
          <a:blip r:embed="rId6"/>
          <a:stretch>
            <a:fillRect/>
          </a:stretch>
        </p:blipFill>
        <p:spPr>
          <a:xfrm>
            <a:off x="2339975" y="2909888"/>
            <a:ext cx="2740025" cy="3735387"/>
          </a:xfrm>
          <a:prstGeom prst="rect">
            <a:avLst/>
          </a:prstGeom>
          <a:noFill/>
          <a:ln w="9525">
            <a:noFill/>
          </a:ln>
        </p:spPr>
      </p:pic>
      <p:pic>
        <p:nvPicPr>
          <p:cNvPr id="12295" name="图片 12" descr="640"/>
          <p:cNvPicPr>
            <a:picLocks noChangeAspect="1"/>
          </p:cNvPicPr>
          <p:nvPr/>
        </p:nvPicPr>
        <p:blipFill>
          <a:blip r:embed="rId7"/>
          <a:stretch>
            <a:fillRect/>
          </a:stretch>
        </p:blipFill>
        <p:spPr>
          <a:xfrm>
            <a:off x="5080000" y="4019550"/>
            <a:ext cx="4064000" cy="2870200"/>
          </a:xfrm>
          <a:prstGeom prst="rect">
            <a:avLst/>
          </a:prstGeom>
          <a:noFill/>
          <a:ln w="9525">
            <a:noFill/>
          </a:ln>
        </p:spPr>
      </p:pic>
      <p:pic>
        <p:nvPicPr>
          <p:cNvPr id="12296" name="图片 13" descr="t010dc7a990c71bc487"/>
          <p:cNvPicPr>
            <a:picLocks noChangeAspect="1"/>
          </p:cNvPicPr>
          <p:nvPr/>
        </p:nvPicPr>
        <p:blipFill>
          <a:blip r:embed="rId8"/>
          <a:stretch>
            <a:fillRect/>
          </a:stretch>
        </p:blipFill>
        <p:spPr>
          <a:xfrm>
            <a:off x="5099050" y="4019550"/>
            <a:ext cx="4060825" cy="2870200"/>
          </a:xfrm>
          <a:prstGeom prst="rect">
            <a:avLst/>
          </a:prstGeom>
          <a:noFill/>
          <a:ln w="9525">
            <a:noFill/>
          </a:ln>
        </p:spPr>
      </p:pic>
      <p:sp>
        <p:nvSpPr>
          <p:cNvPr id="12297" name="文本框 14"/>
          <p:cNvSpPr txBox="1"/>
          <p:nvPr/>
        </p:nvSpPr>
        <p:spPr>
          <a:xfrm>
            <a:off x="519113" y="274638"/>
            <a:ext cx="3740150" cy="522287"/>
          </a:xfrm>
          <a:prstGeom prst="rect">
            <a:avLst/>
          </a:prstGeom>
          <a:noFill/>
          <a:ln w="9525">
            <a:noFill/>
          </a:ln>
        </p:spPr>
        <p:txBody>
          <a:bodyPr wrap="none" anchor="t" anchorCtr="0">
            <a:spAutoFit/>
          </a:bodyPr>
          <a:lstStyle/>
          <a:p>
            <a:r>
              <a:rPr lang="zh-CN" altLang="en-US" dirty="0">
                <a:solidFill>
                  <a:schemeClr val="tx1"/>
                </a:solidFill>
                <a:latin typeface="华文中宋" panose="02010600040101010101" pitchFamily="2" charset="-122"/>
                <a:ea typeface="华文中宋" panose="02010600040101010101" pitchFamily="2" charset="-122"/>
              </a:rPr>
              <a:t>时代主题：和平与发展</a:t>
            </a:r>
          </a:p>
        </p:txBody>
      </p:sp>
      <p:sp>
        <p:nvSpPr>
          <p:cNvPr id="12298" name="文本框 15"/>
          <p:cNvSpPr txBox="1"/>
          <p:nvPr/>
        </p:nvSpPr>
        <p:spPr>
          <a:xfrm>
            <a:off x="147638" y="2952750"/>
            <a:ext cx="1960562" cy="952500"/>
          </a:xfrm>
          <a:prstGeom prst="rect">
            <a:avLst/>
          </a:prstGeom>
          <a:noFill/>
          <a:ln w="9525">
            <a:noFill/>
          </a:ln>
        </p:spPr>
        <p:txBody>
          <a:bodyPr wrap="none" anchor="t" anchorCtr="0">
            <a:spAutoFit/>
          </a:bodyPr>
          <a:lstStyle/>
          <a:p>
            <a:r>
              <a:rPr lang="zh-CN" altLang="en-US" dirty="0">
                <a:solidFill>
                  <a:schemeClr val="tx1"/>
                </a:solidFill>
                <a:latin typeface="华文中宋" panose="02010600040101010101" pitchFamily="2" charset="-122"/>
                <a:ea typeface="华文中宋" panose="02010600040101010101" pitchFamily="2" charset="-122"/>
              </a:rPr>
              <a:t>时代主题：</a:t>
            </a:r>
          </a:p>
          <a:p>
            <a:r>
              <a:rPr lang="zh-CN" altLang="en-US" dirty="0">
                <a:solidFill>
                  <a:schemeClr val="tx1"/>
                </a:solidFill>
                <a:latin typeface="华文中宋" panose="02010600040101010101" pitchFamily="2" charset="-122"/>
                <a:ea typeface="华文中宋" panose="02010600040101010101" pitchFamily="2" charset="-122"/>
              </a:rPr>
              <a:t>战争与革命</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4" descr="北约与华约对峙"/>
          <p:cNvPicPr>
            <a:picLocks noChangeAspect="1"/>
          </p:cNvPicPr>
          <p:nvPr/>
        </p:nvPicPr>
        <p:blipFill>
          <a:blip r:embed="rId2"/>
          <a:stretch>
            <a:fillRect/>
          </a:stretch>
        </p:blipFill>
        <p:spPr>
          <a:xfrm>
            <a:off x="4752975" y="889000"/>
            <a:ext cx="3683000" cy="4359275"/>
          </a:xfrm>
          <a:prstGeom prst="rect">
            <a:avLst/>
          </a:prstGeom>
          <a:noFill/>
          <a:ln w="9525">
            <a:noFill/>
          </a:ln>
        </p:spPr>
      </p:pic>
      <p:sp>
        <p:nvSpPr>
          <p:cNvPr id="39939" name="Rectangle 2"/>
          <p:cNvSpPr>
            <a:spLocks noChangeArrowheads="1"/>
          </p:cNvSpPr>
          <p:nvPr/>
        </p:nvSpPr>
        <p:spPr bwMode="auto">
          <a:xfrm>
            <a:off x="992188" y="974725"/>
            <a:ext cx="3949700" cy="4362450"/>
          </a:xfrm>
          <a:prstGeom prst="rect">
            <a:avLst/>
          </a:prstGeom>
          <a:noFill/>
          <a:ln w="9525">
            <a:noFill/>
            <a:miter lim="800000"/>
          </a:ln>
          <a:effectLst>
            <a:outerShdw dist="35921" dir="2700000" algn="ctr" rotWithShape="0">
              <a:schemeClr val="tx1"/>
            </a:outerShdw>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2800" b="0" i="0" u="none" strike="noStrike" kern="1200" cap="none" spc="0" normalizeH="0" baseline="0" noProof="0">
                <a:ln>
                  <a:noFill/>
                </a:ln>
                <a:solidFill>
                  <a:schemeClr val="bg1"/>
                </a:solidFill>
                <a:effectLst/>
                <a:uLnTx/>
                <a:uFillTx/>
                <a:latin typeface="方正美黑简体" pitchFamily="2" charset="-122"/>
                <a:ea typeface="方正美黑简体" pitchFamily="2" charset="-122"/>
                <a:cs typeface="+mn-cs"/>
              </a:rPr>
              <a:t>       </a:t>
            </a:r>
            <a:r>
              <a:rPr kumimoji="0" lang="zh-CN" altLang="en-US" sz="2800" b="0" i="0" u="none" strike="noStrike" kern="1200" cap="none" spc="0" normalizeH="0" baseline="0" noProof="0">
                <a:ln>
                  <a:noFill/>
                </a:ln>
                <a:solidFill>
                  <a:schemeClr val="bg1"/>
                </a:solidFill>
                <a:effectLst/>
                <a:uLnTx/>
                <a:uFillTx/>
                <a:latin typeface="方正美黑简体" pitchFamily="2" charset="-122"/>
                <a:ea typeface="方正美黑简体" pitchFamily="2" charset="-122"/>
                <a:cs typeface="+mn-cs"/>
              </a:rPr>
              <a:t>二战后殖民主义体系的崩溃，欧亚拉美一些国家走上社会主义道路，形成以苏联为首的社会主义阵营；资本主义国家中发达资本主义国家，在马歇尔计划与“北约”两条链条的束缚下，形成以美国为首的资本主义阵营。</a:t>
            </a:r>
          </a:p>
        </p:txBody>
      </p:sp>
      <p:sp>
        <p:nvSpPr>
          <p:cNvPr id="39940" name="Text Box 3"/>
          <p:cNvSpPr txBox="1"/>
          <p:nvPr/>
        </p:nvSpPr>
        <p:spPr>
          <a:xfrm>
            <a:off x="5737225" y="4940300"/>
            <a:ext cx="1714500" cy="396875"/>
          </a:xfrm>
          <a:prstGeom prst="rect">
            <a:avLst/>
          </a:prstGeom>
          <a:noFill/>
          <a:ln w="9525">
            <a:noFill/>
          </a:ln>
          <a:effectLst>
            <a:outerShdw dist="28398" dir="1593903" algn="ctr" rotWithShape="0">
              <a:schemeClr val="tx1"/>
            </a:outerShdw>
          </a:effectLst>
        </p:spPr>
        <p:txBody>
          <a:bodyPr wrap="none" lIns="90000" tIns="46800" rIns="90000" bIns="46800" anchor="ctr" anchorCtr="0">
            <a:spAutoFit/>
          </a:bodyPr>
          <a:lstStyle/>
          <a:p>
            <a:pPr>
              <a:buSzTx/>
            </a:pPr>
            <a:r>
              <a:rPr lang="zh-CN" altLang="en-US" sz="2000" b="1">
                <a:latin typeface="黑体" panose="02010609060101010101" pitchFamily="49" charset="-122"/>
                <a:ea typeface="黑体" panose="02010609060101010101" pitchFamily="49" charset="-122"/>
              </a:rPr>
              <a:t>两大阵营对峙</a:t>
            </a:r>
          </a:p>
        </p:txBody>
      </p:sp>
      <p:sp>
        <p:nvSpPr>
          <p:cNvPr id="35844" name="Rectangle 12"/>
          <p:cNvSpPr>
            <a:spLocks noChangeArrowheads="1"/>
          </p:cNvSpPr>
          <p:nvPr/>
        </p:nvSpPr>
        <p:spPr bwMode="auto">
          <a:xfrm>
            <a:off x="577850" y="6200775"/>
            <a:ext cx="3562350" cy="396875"/>
          </a:xfrm>
          <a:prstGeom prst="rect">
            <a:avLst/>
          </a:prstGeom>
          <a:noFill/>
          <a:ln w="9525">
            <a:noFill/>
            <a:miter lim="800000"/>
          </a:ln>
          <a:effectLst>
            <a:outerShdw dist="35921" dir="2700000" algn="ctr" rotWithShape="0">
              <a:schemeClr val="tx1"/>
            </a:outerShdw>
          </a:effectLst>
        </p:spPr>
        <p:txBody>
          <a:bodyPr lIns="90000" tIns="46800" rIns="90000" bIns="4680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二、国际战略格局的历史演变</a:t>
            </a:r>
          </a:p>
        </p:txBody>
      </p:sp>
      <p:sp>
        <p:nvSpPr>
          <p:cNvPr id="55301" name="Text Box 10"/>
          <p:cNvSpPr txBox="1"/>
          <p:nvPr/>
        </p:nvSpPr>
        <p:spPr>
          <a:xfrm>
            <a:off x="5435600" y="0"/>
            <a:ext cx="3708400" cy="519113"/>
          </a:xfrm>
          <a:prstGeom prst="rect">
            <a:avLst/>
          </a:prstGeom>
          <a:gradFill rotWithShape="1">
            <a:gsLst>
              <a:gs pos="0">
                <a:srgbClr val="006666"/>
              </a:gs>
              <a:gs pos="100000">
                <a:srgbClr val="004141"/>
              </a:gs>
            </a:gsLst>
            <a:lin ang="0" scaled="1"/>
            <a:tileRect/>
          </a:gradFill>
          <a:ln w="9525">
            <a:noFill/>
          </a:ln>
        </p:spPr>
        <p:txBody>
          <a:bodyPr anchor="t" anchorCtr="0">
            <a:spAutoFit/>
          </a:bodyPr>
          <a:lstStyle/>
          <a:p>
            <a:pPr algn="ctr"/>
            <a:endParaRPr lang="zh-CN" altLang="en-US" dirty="0">
              <a:latin typeface="楷体_GB2312" pitchFamily="49" charset="-122"/>
              <a:ea typeface="楷体_GB2312" pitchFamily="49" charset="-122"/>
            </a:endParaRPr>
          </a:p>
        </p:txBody>
      </p:sp>
      <p:sp>
        <p:nvSpPr>
          <p:cNvPr id="55302" name="Text Box 13"/>
          <p:cNvSpPr txBox="1"/>
          <p:nvPr/>
        </p:nvSpPr>
        <p:spPr>
          <a:xfrm>
            <a:off x="1077913" y="115888"/>
            <a:ext cx="5365750" cy="519112"/>
          </a:xfrm>
          <a:prstGeom prst="rect">
            <a:avLst/>
          </a:prstGeom>
          <a:solidFill>
            <a:srgbClr val="008080"/>
          </a:solidFill>
          <a:ln w="9525">
            <a:noFill/>
          </a:ln>
        </p:spPr>
        <p:txBody>
          <a:bodyPr anchor="t" anchorCtr="0">
            <a:spAutoFit/>
          </a:bodyPr>
          <a:lstStyle/>
          <a:p>
            <a:pPr algn="ctr"/>
            <a:r>
              <a:rPr lang="zh-CN" altLang="en-US" b="1" dirty="0">
                <a:solidFill>
                  <a:srgbClr val="FFFF00"/>
                </a:solidFill>
                <a:latin typeface="楷体_GB2312" pitchFamily="49" charset="-122"/>
                <a:ea typeface="楷体_GB2312" pitchFamily="49" charset="-122"/>
              </a:rPr>
              <a:t>二、国际战略格局的历史演变</a:t>
            </a:r>
          </a:p>
        </p:txBody>
      </p:sp>
      <p:sp>
        <p:nvSpPr>
          <p:cNvPr id="55303" name="文本框 1"/>
          <p:cNvSpPr txBox="1"/>
          <p:nvPr/>
        </p:nvSpPr>
        <p:spPr>
          <a:xfrm>
            <a:off x="346075" y="5337175"/>
            <a:ext cx="8310563" cy="584200"/>
          </a:xfrm>
          <a:prstGeom prst="rect">
            <a:avLst/>
          </a:prstGeom>
          <a:solidFill>
            <a:srgbClr val="FF0000"/>
          </a:solidFill>
          <a:ln w="9525">
            <a:noFill/>
          </a:ln>
        </p:spPr>
        <p:txBody>
          <a:bodyPr wrap="none" anchor="t" anchorCtr="0">
            <a:spAutoFit/>
          </a:bodyPr>
          <a:lstStyle/>
          <a:p>
            <a:r>
              <a:rPr lang="zh-CN" altLang="en-US" sz="3200">
                <a:latin typeface="楷体_GB2312" pitchFamily="49" charset="-122"/>
                <a:ea typeface="楷体_GB2312" pitchFamily="49" charset="-122"/>
              </a:rPr>
              <a:t>苏联工人的社会福利犹如灯塔照亮了西方社会</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fade">
                                      <p:cBhvr>
                                        <p:cTn id="7" dur="1000"/>
                                        <p:tgtEl>
                                          <p:spTgt spid="39938"/>
                                        </p:tgtEl>
                                      </p:cBhvr>
                                    </p:animEffect>
                                    <p:anim calcmode="lin" valueType="num">
                                      <p:cBhvr>
                                        <p:cTn id="8" dur="1000" fill="hold"/>
                                        <p:tgtEl>
                                          <p:spTgt spid="39938"/>
                                        </p:tgtEl>
                                        <p:attrNameLst>
                                          <p:attrName>ppt_x</p:attrName>
                                        </p:attrNameLst>
                                      </p:cBhvr>
                                      <p:tavLst>
                                        <p:tav tm="0">
                                          <p:val>
                                            <p:strVal val="#ppt_x"/>
                                          </p:val>
                                        </p:tav>
                                        <p:tav tm="100000">
                                          <p:val>
                                            <p:strVal val="#ppt_x"/>
                                          </p:val>
                                        </p:tav>
                                      </p:tavLst>
                                    </p:anim>
                                    <p:anim calcmode="lin" valueType="num">
                                      <p:cBhvr>
                                        <p:cTn id="9" dur="900" decel="100000" fill="hold"/>
                                        <p:tgtEl>
                                          <p:spTgt spid="3993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9938"/>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940"/>
                                        </p:tgtEl>
                                        <p:attrNameLst>
                                          <p:attrName>style.visibility</p:attrName>
                                        </p:attrNameLst>
                                      </p:cBhvr>
                                      <p:to>
                                        <p:strVal val="visible"/>
                                      </p:to>
                                    </p:set>
                                    <p:animEffect transition="in" filter="fade">
                                      <p:cBhvr>
                                        <p:cTn id="13" dur="1000"/>
                                        <p:tgtEl>
                                          <p:spTgt spid="39940"/>
                                        </p:tgtEl>
                                      </p:cBhvr>
                                    </p:animEffect>
                                    <p:anim calcmode="lin" valueType="num">
                                      <p:cBhvr>
                                        <p:cTn id="14" dur="1000" fill="hold"/>
                                        <p:tgtEl>
                                          <p:spTgt spid="39940"/>
                                        </p:tgtEl>
                                        <p:attrNameLst>
                                          <p:attrName>ppt_x</p:attrName>
                                        </p:attrNameLst>
                                      </p:cBhvr>
                                      <p:tavLst>
                                        <p:tav tm="0">
                                          <p:val>
                                            <p:strVal val="#ppt_x"/>
                                          </p:val>
                                        </p:tav>
                                        <p:tav tm="100000">
                                          <p:val>
                                            <p:strVal val="#ppt_x"/>
                                          </p:val>
                                        </p:tav>
                                      </p:tavLst>
                                    </p:anim>
                                    <p:anim calcmode="lin" valueType="num">
                                      <p:cBhvr>
                                        <p:cTn id="15" dur="900" decel="100000" fill="hold"/>
                                        <p:tgtEl>
                                          <p:spTgt spid="39940"/>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940"/>
                                        </p:tgtEl>
                                        <p:attrNameLst>
                                          <p:attrName>ppt_y</p:attrName>
                                        </p:attrNameLst>
                                      </p:cBhvr>
                                      <p:tavLst>
                                        <p:tav tm="0">
                                          <p:val>
                                            <p:strVal val="#ppt_y-.03"/>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39939"/>
                                        </p:tgtEl>
                                        <p:attrNameLst>
                                          <p:attrName>style.visibility</p:attrName>
                                        </p:attrNameLst>
                                      </p:cBhvr>
                                      <p:to>
                                        <p:strVal val="visible"/>
                                      </p:to>
                                    </p:set>
                                    <p:animEffect transition="in" filter="fade">
                                      <p:cBhvr>
                                        <p:cTn id="19" dur="1000"/>
                                        <p:tgtEl>
                                          <p:spTgt spid="39939"/>
                                        </p:tgtEl>
                                      </p:cBhvr>
                                    </p:animEffect>
                                    <p:anim calcmode="lin" valueType="num">
                                      <p:cBhvr>
                                        <p:cTn id="20" dur="1000" fill="hold"/>
                                        <p:tgtEl>
                                          <p:spTgt spid="39939"/>
                                        </p:tgtEl>
                                        <p:attrNameLst>
                                          <p:attrName>ppt_x</p:attrName>
                                        </p:attrNameLst>
                                      </p:cBhvr>
                                      <p:tavLst>
                                        <p:tav tm="0">
                                          <p:val>
                                            <p:strVal val="#ppt_x"/>
                                          </p:val>
                                        </p:tav>
                                        <p:tav tm="100000">
                                          <p:val>
                                            <p:strVal val="#ppt_x"/>
                                          </p:val>
                                        </p:tav>
                                      </p:tavLst>
                                    </p:anim>
                                    <p:anim calcmode="lin" valueType="num">
                                      <p:cBhvr>
                                        <p:cTn id="21" dur="1000" fill="hold"/>
                                        <p:tgtEl>
                                          <p:spTgt spid="399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bldLvl="0" animBg="1"/>
      <p:bldP spid="39940"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4" descr="毛泽东提出三个世界"/>
          <p:cNvPicPr>
            <a:picLocks noChangeAspect="1"/>
          </p:cNvPicPr>
          <p:nvPr/>
        </p:nvPicPr>
        <p:blipFill>
          <a:blip r:embed="rId2"/>
          <a:stretch>
            <a:fillRect/>
          </a:stretch>
        </p:blipFill>
        <p:spPr>
          <a:xfrm>
            <a:off x="4475163" y="3578225"/>
            <a:ext cx="3035300" cy="2444750"/>
          </a:xfrm>
          <a:prstGeom prst="rect">
            <a:avLst/>
          </a:prstGeom>
          <a:noFill/>
          <a:ln w="9525">
            <a:noFill/>
          </a:ln>
        </p:spPr>
      </p:pic>
      <p:sp>
        <p:nvSpPr>
          <p:cNvPr id="40963" name="Rectangle 2"/>
          <p:cNvSpPr>
            <a:spLocks noChangeArrowheads="1"/>
          </p:cNvSpPr>
          <p:nvPr/>
        </p:nvSpPr>
        <p:spPr bwMode="auto">
          <a:xfrm>
            <a:off x="755650" y="1916113"/>
            <a:ext cx="7675563" cy="1800225"/>
          </a:xfrm>
          <a:prstGeom prst="rect">
            <a:avLst/>
          </a:prstGeom>
          <a:noFill/>
          <a:ln w="9525">
            <a:noFill/>
            <a:miter lim="800000"/>
          </a:ln>
          <a:effectLst>
            <a:outerShdw dist="35921" dir="2700000" algn="ctr" rotWithShape="0">
              <a:schemeClr val="tx1"/>
            </a:outerShdw>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2800" b="0" i="0" u="none" strike="noStrike" kern="1200" cap="none" spc="0" normalizeH="0" baseline="0" noProof="0">
                <a:ln>
                  <a:noFill/>
                </a:ln>
                <a:solidFill>
                  <a:schemeClr val="bg1"/>
                </a:solidFill>
                <a:effectLst/>
                <a:uLnTx/>
                <a:uFillTx/>
                <a:latin typeface="方正美黑简体" pitchFamily="2" charset="-122"/>
                <a:ea typeface="方正美黑简体" pitchFamily="2" charset="-122"/>
                <a:cs typeface="+mn-cs"/>
              </a:rPr>
              <a:t>       </a:t>
            </a:r>
            <a:r>
              <a:rPr kumimoji="0" lang="zh-CN" altLang="en-US" sz="2800" b="0" i="0" u="none" strike="noStrike" kern="1200" cap="none" spc="0" normalizeH="0" baseline="0" noProof="0">
                <a:ln>
                  <a:noFill/>
                </a:ln>
                <a:solidFill>
                  <a:schemeClr val="bg1"/>
                </a:solidFill>
                <a:effectLst/>
                <a:uLnTx/>
                <a:uFillTx/>
                <a:latin typeface="方正美黑简体" pitchFamily="2" charset="-122"/>
                <a:ea typeface="方正美黑简体" pitchFamily="2" charset="-122"/>
                <a:cs typeface="+mn-cs"/>
              </a:rPr>
              <a:t>美苏两个超级大国走上争霸道路，成为第一世界。亚非拉广大发展中国家，形成第三世界。在第一世界与第三世界之间的发达国家，则与美苏两霸既有矛盾又有联系，成为第二世界。</a:t>
            </a:r>
          </a:p>
        </p:txBody>
      </p:sp>
      <p:sp>
        <p:nvSpPr>
          <p:cNvPr id="40964" name="Text Box 3"/>
          <p:cNvSpPr txBox="1"/>
          <p:nvPr/>
        </p:nvSpPr>
        <p:spPr>
          <a:xfrm>
            <a:off x="3032125" y="5695950"/>
            <a:ext cx="3500438" cy="396875"/>
          </a:xfrm>
          <a:prstGeom prst="rect">
            <a:avLst/>
          </a:prstGeom>
          <a:noFill/>
          <a:ln w="9525">
            <a:noFill/>
          </a:ln>
          <a:effectLst>
            <a:outerShdw dist="28398" dir="1593903" algn="ctr" rotWithShape="0">
              <a:schemeClr val="tx1"/>
            </a:outerShdw>
          </a:effectLst>
        </p:spPr>
        <p:txBody>
          <a:bodyPr wrap="none" lIns="90000" tIns="46800" rIns="90000" bIns="46800" anchor="ctr" anchorCtr="0">
            <a:spAutoFit/>
          </a:bodyPr>
          <a:lstStyle/>
          <a:p>
            <a:pPr>
              <a:buSzTx/>
            </a:pPr>
            <a:r>
              <a:rPr lang="zh-CN" altLang="en-US" sz="2000" b="1">
                <a:latin typeface="华文新魏" panose="02010800040101010101" pitchFamily="2" charset="-122"/>
                <a:ea typeface="黑体" panose="02010609060101010101" pitchFamily="49" charset="-122"/>
              </a:rPr>
              <a:t>毛泽东提出</a:t>
            </a:r>
            <a:r>
              <a:rPr lang="zh-CN" altLang="en-US" sz="2000" b="1">
                <a:latin typeface="华文中宋" panose="02010600040101010101" pitchFamily="2" charset="-122"/>
                <a:ea typeface="黑体" panose="02010609060101010101" pitchFamily="49" charset="-122"/>
              </a:rPr>
              <a:t>“</a:t>
            </a:r>
            <a:r>
              <a:rPr lang="zh-CN" altLang="en-US" sz="2000" b="1">
                <a:latin typeface="华文新魏" panose="02010800040101010101" pitchFamily="2" charset="-122"/>
                <a:ea typeface="黑体" panose="02010609060101010101" pitchFamily="49" charset="-122"/>
              </a:rPr>
              <a:t>三个世界</a:t>
            </a:r>
            <a:r>
              <a:rPr lang="zh-CN" altLang="en-US" sz="2000" b="1">
                <a:latin typeface="华文中宋" panose="02010600040101010101" pitchFamily="2" charset="-122"/>
                <a:ea typeface="黑体" panose="02010609060101010101" pitchFamily="49" charset="-122"/>
              </a:rPr>
              <a:t>”</a:t>
            </a:r>
            <a:r>
              <a:rPr lang="zh-CN" altLang="en-US" sz="2000" b="1">
                <a:latin typeface="华文新魏" panose="02010800040101010101" pitchFamily="2" charset="-122"/>
                <a:ea typeface="黑体" panose="02010609060101010101" pitchFamily="49" charset="-122"/>
              </a:rPr>
              <a:t>理论</a:t>
            </a:r>
          </a:p>
        </p:txBody>
      </p:sp>
      <p:sp>
        <p:nvSpPr>
          <p:cNvPr id="40965" name="Rectangle 7"/>
          <p:cNvSpPr/>
          <p:nvPr/>
        </p:nvSpPr>
        <p:spPr>
          <a:xfrm>
            <a:off x="1042988" y="1123950"/>
            <a:ext cx="3746500" cy="579438"/>
          </a:xfrm>
          <a:prstGeom prst="rect">
            <a:avLst/>
          </a:prstGeom>
          <a:noFill/>
          <a:ln w="9525">
            <a:noFill/>
          </a:ln>
        </p:spPr>
        <p:txBody>
          <a:bodyPr lIns="90000" tIns="46800" rIns="90000" bIns="46800" anchor="t" anchorCtr="0">
            <a:spAutoFit/>
          </a:bodyPr>
          <a:lstStyle/>
          <a:p>
            <a:r>
              <a:rPr lang="en-US" altLang="zh-CN" sz="3200" dirty="0">
                <a:solidFill>
                  <a:srgbClr val="FFFF00"/>
                </a:solidFill>
                <a:latin typeface="黑体" panose="02010609060101010101" pitchFamily="49" charset="-122"/>
                <a:ea typeface="黑体" panose="02010609060101010101" pitchFamily="49" charset="-122"/>
              </a:rPr>
              <a:t>6</a:t>
            </a:r>
            <a:r>
              <a:rPr lang="zh-CN" altLang="en-US" sz="3200" dirty="0">
                <a:solidFill>
                  <a:srgbClr val="FFFF00"/>
                </a:solidFill>
                <a:latin typeface="黑体" panose="02010609060101010101" pitchFamily="49" charset="-122"/>
                <a:ea typeface="黑体" panose="02010609060101010101" pitchFamily="49" charset="-122"/>
              </a:rPr>
              <a:t>、三个世界格局</a:t>
            </a:r>
          </a:p>
        </p:txBody>
      </p:sp>
      <p:pic>
        <p:nvPicPr>
          <p:cNvPr id="40966" name="Picture 8" descr="毛泽东和第三世界人民"/>
          <p:cNvPicPr>
            <a:picLocks noChangeAspect="1"/>
          </p:cNvPicPr>
          <p:nvPr/>
        </p:nvPicPr>
        <p:blipFill>
          <a:blip r:embed="rId3"/>
          <a:stretch>
            <a:fillRect/>
          </a:stretch>
        </p:blipFill>
        <p:spPr>
          <a:xfrm>
            <a:off x="1695450" y="3608388"/>
            <a:ext cx="3035300" cy="2444750"/>
          </a:xfrm>
          <a:prstGeom prst="rect">
            <a:avLst/>
          </a:prstGeom>
          <a:noFill/>
          <a:ln w="9525">
            <a:noFill/>
          </a:ln>
        </p:spPr>
      </p:pic>
      <p:sp>
        <p:nvSpPr>
          <p:cNvPr id="36870" name="Rectangle 12"/>
          <p:cNvSpPr>
            <a:spLocks noChangeArrowheads="1"/>
          </p:cNvSpPr>
          <p:nvPr/>
        </p:nvSpPr>
        <p:spPr bwMode="auto">
          <a:xfrm>
            <a:off x="577850" y="6200775"/>
            <a:ext cx="3562350" cy="396875"/>
          </a:xfrm>
          <a:prstGeom prst="rect">
            <a:avLst/>
          </a:prstGeom>
          <a:noFill/>
          <a:ln w="9525">
            <a:noFill/>
            <a:miter lim="800000"/>
          </a:ln>
          <a:effectLst>
            <a:outerShdw dist="35921" dir="2700000" algn="ctr" rotWithShape="0">
              <a:schemeClr val="tx1"/>
            </a:outerShdw>
          </a:effectLst>
        </p:spPr>
        <p:txBody>
          <a:bodyPr lIns="90000" tIns="46800" rIns="90000" bIns="4680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二、国际战略格局的历史演变</a:t>
            </a:r>
          </a:p>
        </p:txBody>
      </p:sp>
      <p:sp>
        <p:nvSpPr>
          <p:cNvPr id="56327" name="Text Box 10"/>
          <p:cNvSpPr txBox="1"/>
          <p:nvPr/>
        </p:nvSpPr>
        <p:spPr>
          <a:xfrm>
            <a:off x="5435600" y="0"/>
            <a:ext cx="3708400" cy="519113"/>
          </a:xfrm>
          <a:prstGeom prst="rect">
            <a:avLst/>
          </a:prstGeom>
          <a:gradFill rotWithShape="1">
            <a:gsLst>
              <a:gs pos="0">
                <a:srgbClr val="006666"/>
              </a:gs>
              <a:gs pos="100000">
                <a:srgbClr val="004141"/>
              </a:gs>
            </a:gsLst>
            <a:lin ang="0" scaled="1"/>
            <a:tileRect/>
          </a:gradFill>
          <a:ln w="9525">
            <a:noFill/>
          </a:ln>
        </p:spPr>
        <p:txBody>
          <a:bodyPr anchor="t" anchorCtr="0">
            <a:spAutoFit/>
          </a:bodyPr>
          <a:lstStyle/>
          <a:p>
            <a:pPr algn="ctr"/>
            <a:endParaRPr lang="zh-CN" altLang="en-US" dirty="0">
              <a:latin typeface="楷体_GB2312" pitchFamily="49" charset="-122"/>
              <a:ea typeface="楷体_GB2312" pitchFamily="49" charset="-122"/>
            </a:endParaRPr>
          </a:p>
        </p:txBody>
      </p:sp>
      <p:sp>
        <p:nvSpPr>
          <p:cNvPr id="56328" name="Text Box 13"/>
          <p:cNvSpPr txBox="1"/>
          <p:nvPr/>
        </p:nvSpPr>
        <p:spPr>
          <a:xfrm>
            <a:off x="1077913" y="115888"/>
            <a:ext cx="5365750" cy="519112"/>
          </a:xfrm>
          <a:prstGeom prst="rect">
            <a:avLst/>
          </a:prstGeom>
          <a:solidFill>
            <a:srgbClr val="008080"/>
          </a:solidFill>
          <a:ln w="9525">
            <a:noFill/>
          </a:ln>
        </p:spPr>
        <p:txBody>
          <a:bodyPr anchor="t" anchorCtr="0">
            <a:spAutoFit/>
          </a:bodyPr>
          <a:lstStyle/>
          <a:p>
            <a:pPr algn="ctr"/>
            <a:r>
              <a:rPr lang="zh-CN" altLang="en-US" b="1" dirty="0">
                <a:solidFill>
                  <a:srgbClr val="FFFF00"/>
                </a:solidFill>
                <a:latin typeface="楷体_GB2312" pitchFamily="49" charset="-122"/>
                <a:ea typeface="楷体_GB2312" pitchFamily="49" charset="-122"/>
              </a:rPr>
              <a:t>二、国际战略格局的历史演变</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0965"/>
                                        </p:tgtEl>
                                        <p:attrNameLst>
                                          <p:attrName>style.visibility</p:attrName>
                                        </p:attrNameLst>
                                      </p:cBhvr>
                                      <p:to>
                                        <p:strVal val="visible"/>
                                      </p:to>
                                    </p:set>
                                    <p:animEffect transition="in" filter="wipe(left)">
                                      <p:cBhvr>
                                        <p:cTn id="7" dur="1000"/>
                                        <p:tgtEl>
                                          <p:spTgt spid="4096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0963"/>
                                        </p:tgtEl>
                                        <p:attrNameLst>
                                          <p:attrName>style.visibility</p:attrName>
                                        </p:attrNameLst>
                                      </p:cBhvr>
                                      <p:to>
                                        <p:strVal val="visible"/>
                                      </p:to>
                                    </p:set>
                                    <p:animEffect transition="in" filter="wipe(left)">
                                      <p:cBhvr>
                                        <p:cTn id="12" dur="1000"/>
                                        <p:tgtEl>
                                          <p:spTgt spid="40963"/>
                                        </p:tgtEl>
                                      </p:cBhvr>
                                    </p:animEffect>
                                  </p:childTnLst>
                                </p:cTn>
                              </p:par>
                            </p:childTnLst>
                          </p:cTn>
                        </p:par>
                        <p:par>
                          <p:cTn id="13" fill="hold">
                            <p:stCondLst>
                              <p:cond delay="1000"/>
                            </p:stCondLst>
                            <p:childTnLst>
                              <p:par>
                                <p:cTn id="14" presetID="50" presetClass="entr" presetSubtype="0" decel="100000" fill="hold" nodeType="afterEffect">
                                  <p:stCondLst>
                                    <p:cond delay="0"/>
                                  </p:stCondLst>
                                  <p:childTnLst>
                                    <p:set>
                                      <p:cBhvr>
                                        <p:cTn id="15" dur="1" fill="hold">
                                          <p:stCondLst>
                                            <p:cond delay="0"/>
                                          </p:stCondLst>
                                        </p:cTn>
                                        <p:tgtEl>
                                          <p:spTgt spid="40966"/>
                                        </p:tgtEl>
                                        <p:attrNameLst>
                                          <p:attrName>style.visibility</p:attrName>
                                        </p:attrNameLst>
                                      </p:cBhvr>
                                      <p:to>
                                        <p:strVal val="visible"/>
                                      </p:to>
                                    </p:set>
                                    <p:anim calcmode="lin" valueType="num">
                                      <p:cBhvr>
                                        <p:cTn id="16" dur="1000" fill="hold"/>
                                        <p:tgtEl>
                                          <p:spTgt spid="40966"/>
                                        </p:tgtEl>
                                        <p:attrNameLst>
                                          <p:attrName>ppt_w</p:attrName>
                                        </p:attrNameLst>
                                      </p:cBhvr>
                                      <p:tavLst>
                                        <p:tav tm="0">
                                          <p:val>
                                            <p:strVal val="#ppt_w+.3"/>
                                          </p:val>
                                        </p:tav>
                                        <p:tav tm="100000">
                                          <p:val>
                                            <p:strVal val="#ppt_w"/>
                                          </p:val>
                                        </p:tav>
                                      </p:tavLst>
                                    </p:anim>
                                    <p:anim calcmode="lin" valueType="num">
                                      <p:cBhvr>
                                        <p:cTn id="17" dur="1000" fill="hold"/>
                                        <p:tgtEl>
                                          <p:spTgt spid="40966"/>
                                        </p:tgtEl>
                                        <p:attrNameLst>
                                          <p:attrName>ppt_h</p:attrName>
                                        </p:attrNameLst>
                                      </p:cBhvr>
                                      <p:tavLst>
                                        <p:tav tm="0">
                                          <p:val>
                                            <p:strVal val="#ppt_h"/>
                                          </p:val>
                                        </p:tav>
                                        <p:tav tm="100000">
                                          <p:val>
                                            <p:strVal val="#ppt_h"/>
                                          </p:val>
                                        </p:tav>
                                      </p:tavLst>
                                    </p:anim>
                                    <p:animEffect transition="in" filter="fade">
                                      <p:cBhvr>
                                        <p:cTn id="18" dur="1000"/>
                                        <p:tgtEl>
                                          <p:spTgt spid="40966"/>
                                        </p:tgtEl>
                                      </p:cBhvr>
                                    </p:animEffect>
                                  </p:childTnLst>
                                </p:cTn>
                              </p:par>
                            </p:childTnLst>
                          </p:cTn>
                        </p:par>
                        <p:par>
                          <p:cTn id="19" fill="hold">
                            <p:stCondLst>
                              <p:cond delay="2000"/>
                            </p:stCondLst>
                            <p:childTnLst>
                              <p:par>
                                <p:cTn id="20" presetID="50" presetClass="entr" presetSubtype="0" decel="100000" fill="hold" nodeType="afterEffect">
                                  <p:stCondLst>
                                    <p:cond delay="0"/>
                                  </p:stCondLst>
                                  <p:childTnLst>
                                    <p:set>
                                      <p:cBhvr>
                                        <p:cTn id="21" dur="1" fill="hold">
                                          <p:stCondLst>
                                            <p:cond delay="0"/>
                                          </p:stCondLst>
                                        </p:cTn>
                                        <p:tgtEl>
                                          <p:spTgt spid="40962"/>
                                        </p:tgtEl>
                                        <p:attrNameLst>
                                          <p:attrName>style.visibility</p:attrName>
                                        </p:attrNameLst>
                                      </p:cBhvr>
                                      <p:to>
                                        <p:strVal val="visible"/>
                                      </p:to>
                                    </p:set>
                                    <p:anim calcmode="lin" valueType="num">
                                      <p:cBhvr>
                                        <p:cTn id="22" dur="1000" fill="hold"/>
                                        <p:tgtEl>
                                          <p:spTgt spid="40962"/>
                                        </p:tgtEl>
                                        <p:attrNameLst>
                                          <p:attrName>ppt_w</p:attrName>
                                        </p:attrNameLst>
                                      </p:cBhvr>
                                      <p:tavLst>
                                        <p:tav tm="0">
                                          <p:val>
                                            <p:strVal val="#ppt_w+.3"/>
                                          </p:val>
                                        </p:tav>
                                        <p:tav tm="100000">
                                          <p:val>
                                            <p:strVal val="#ppt_w"/>
                                          </p:val>
                                        </p:tav>
                                      </p:tavLst>
                                    </p:anim>
                                    <p:anim calcmode="lin" valueType="num">
                                      <p:cBhvr>
                                        <p:cTn id="23" dur="1000" fill="hold"/>
                                        <p:tgtEl>
                                          <p:spTgt spid="40962"/>
                                        </p:tgtEl>
                                        <p:attrNameLst>
                                          <p:attrName>ppt_h</p:attrName>
                                        </p:attrNameLst>
                                      </p:cBhvr>
                                      <p:tavLst>
                                        <p:tav tm="0">
                                          <p:val>
                                            <p:strVal val="#ppt_h"/>
                                          </p:val>
                                        </p:tav>
                                        <p:tav tm="100000">
                                          <p:val>
                                            <p:strVal val="#ppt_h"/>
                                          </p:val>
                                        </p:tav>
                                      </p:tavLst>
                                    </p:anim>
                                    <p:animEffect transition="in" filter="fade">
                                      <p:cBhvr>
                                        <p:cTn id="24" dur="1000"/>
                                        <p:tgtEl>
                                          <p:spTgt spid="40962"/>
                                        </p:tgtEl>
                                      </p:cBhvr>
                                    </p:animEffect>
                                  </p:childTnLst>
                                </p:cTn>
                              </p:par>
                            </p:childTnLst>
                          </p:cTn>
                        </p:par>
                        <p:par>
                          <p:cTn id="25" fill="hold">
                            <p:stCondLst>
                              <p:cond delay="3000"/>
                            </p:stCondLst>
                            <p:childTnLst>
                              <p:par>
                                <p:cTn id="26" presetID="50" presetClass="entr" presetSubtype="0" decel="100000" fill="hold" grpId="0" nodeType="afterEffect">
                                  <p:stCondLst>
                                    <p:cond delay="0"/>
                                  </p:stCondLst>
                                  <p:childTnLst>
                                    <p:set>
                                      <p:cBhvr>
                                        <p:cTn id="27" dur="1" fill="hold">
                                          <p:stCondLst>
                                            <p:cond delay="0"/>
                                          </p:stCondLst>
                                        </p:cTn>
                                        <p:tgtEl>
                                          <p:spTgt spid="40964"/>
                                        </p:tgtEl>
                                        <p:attrNameLst>
                                          <p:attrName>style.visibility</p:attrName>
                                        </p:attrNameLst>
                                      </p:cBhvr>
                                      <p:to>
                                        <p:strVal val="visible"/>
                                      </p:to>
                                    </p:set>
                                    <p:anim calcmode="lin" valueType="num">
                                      <p:cBhvr>
                                        <p:cTn id="28" dur="1000" fill="hold"/>
                                        <p:tgtEl>
                                          <p:spTgt spid="40964"/>
                                        </p:tgtEl>
                                        <p:attrNameLst>
                                          <p:attrName>ppt_w</p:attrName>
                                        </p:attrNameLst>
                                      </p:cBhvr>
                                      <p:tavLst>
                                        <p:tav tm="0">
                                          <p:val>
                                            <p:strVal val="#ppt_w+.3"/>
                                          </p:val>
                                        </p:tav>
                                        <p:tav tm="100000">
                                          <p:val>
                                            <p:strVal val="#ppt_w"/>
                                          </p:val>
                                        </p:tav>
                                      </p:tavLst>
                                    </p:anim>
                                    <p:anim calcmode="lin" valueType="num">
                                      <p:cBhvr>
                                        <p:cTn id="29" dur="1000" fill="hold"/>
                                        <p:tgtEl>
                                          <p:spTgt spid="40964"/>
                                        </p:tgtEl>
                                        <p:attrNameLst>
                                          <p:attrName>ppt_h</p:attrName>
                                        </p:attrNameLst>
                                      </p:cBhvr>
                                      <p:tavLst>
                                        <p:tav tm="0">
                                          <p:val>
                                            <p:strVal val="#ppt_h"/>
                                          </p:val>
                                        </p:tav>
                                        <p:tav tm="100000">
                                          <p:val>
                                            <p:strVal val="#ppt_h"/>
                                          </p:val>
                                        </p:tav>
                                      </p:tavLst>
                                    </p:anim>
                                    <p:animEffect transition="in" filter="fade">
                                      <p:cBhvr>
                                        <p:cTn id="30" dur="1000"/>
                                        <p:tgtEl>
                                          <p:spTgt spid="409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p:bldP spid="40964" grpId="0"/>
      <p:bldP spid="4096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p:nvPr/>
        </p:nvSpPr>
        <p:spPr>
          <a:xfrm>
            <a:off x="971550" y="1341438"/>
            <a:ext cx="6408738" cy="584835"/>
          </a:xfrm>
          <a:prstGeom prst="rect">
            <a:avLst/>
          </a:prstGeom>
          <a:noFill/>
          <a:ln w="9525">
            <a:noFill/>
          </a:ln>
        </p:spPr>
        <p:txBody>
          <a:bodyPr lIns="90000" tIns="46800" rIns="90000" bIns="46800" anchor="t" anchorCtr="0">
            <a:spAutoFit/>
          </a:bodyPr>
          <a:lstStyle/>
          <a:p>
            <a:r>
              <a:rPr lang="en-US" altLang="zh-CN" sz="3200" dirty="0">
                <a:solidFill>
                  <a:srgbClr val="FFFF00"/>
                </a:solidFill>
                <a:latin typeface="黑体" panose="02010609060101010101" pitchFamily="49" charset="-122"/>
                <a:ea typeface="黑体" panose="02010609060101010101" pitchFamily="49" charset="-122"/>
              </a:rPr>
              <a:t>7</a:t>
            </a:r>
            <a:r>
              <a:rPr lang="zh-CN" altLang="en-US" sz="3200" dirty="0">
                <a:solidFill>
                  <a:srgbClr val="FFFF00"/>
                </a:solidFill>
                <a:latin typeface="黑体" panose="02010609060101010101" pitchFamily="49" charset="-122"/>
                <a:ea typeface="黑体" panose="02010609060101010101" pitchFamily="49" charset="-122"/>
              </a:rPr>
              <a:t>、</a:t>
            </a:r>
            <a:r>
              <a:rPr lang="en-US" altLang="zh-CN" sz="3200" dirty="0">
                <a:solidFill>
                  <a:srgbClr val="FFFF00"/>
                </a:solidFill>
                <a:latin typeface="黑体" panose="02010609060101010101" pitchFamily="49" charset="-122"/>
                <a:ea typeface="黑体" panose="02010609060101010101" pitchFamily="49" charset="-122"/>
              </a:rPr>
              <a:t>20</a:t>
            </a:r>
            <a:r>
              <a:rPr lang="zh-CN" altLang="en-US" sz="3200" dirty="0">
                <a:solidFill>
                  <a:srgbClr val="FFFF00"/>
                </a:solidFill>
                <a:latin typeface="黑体" panose="02010609060101010101" pitchFamily="49" charset="-122"/>
                <a:ea typeface="黑体" panose="02010609060101010101" pitchFamily="49" charset="-122"/>
              </a:rPr>
              <a:t>世纪</a:t>
            </a:r>
            <a:r>
              <a:rPr lang="en-US" altLang="zh-CN" sz="3200" dirty="0">
                <a:solidFill>
                  <a:srgbClr val="FFFF00"/>
                </a:solidFill>
                <a:latin typeface="黑体" panose="02010609060101010101" pitchFamily="49" charset="-122"/>
                <a:ea typeface="黑体" panose="02010609060101010101" pitchFamily="49" charset="-122"/>
              </a:rPr>
              <a:t>90</a:t>
            </a:r>
            <a:r>
              <a:rPr lang="zh-CN" altLang="en-US" sz="3200" dirty="0">
                <a:solidFill>
                  <a:srgbClr val="FFFF00"/>
                </a:solidFill>
                <a:latin typeface="黑体" panose="02010609060101010101" pitchFamily="49" charset="-122"/>
                <a:ea typeface="黑体" panose="02010609060101010101" pitchFamily="49" charset="-122"/>
              </a:rPr>
              <a:t>年代至今（</a:t>
            </a:r>
            <a:r>
              <a:rPr lang="en-US" altLang="zh-CN" sz="3200" dirty="0">
                <a:solidFill>
                  <a:srgbClr val="FFFF00"/>
                </a:solidFill>
                <a:latin typeface="黑体" panose="02010609060101010101" pitchFamily="49" charset="-122"/>
                <a:ea typeface="黑体" panose="02010609060101010101" pitchFamily="49" charset="-122"/>
              </a:rPr>
              <a:t>1991-</a:t>
            </a:r>
            <a:r>
              <a:rPr lang="zh-CN" altLang="en-US" sz="3200" dirty="0">
                <a:solidFill>
                  <a:srgbClr val="FFFF00"/>
                </a:solidFill>
                <a:latin typeface="黑体" panose="02010609060101010101" pitchFamily="49" charset="-122"/>
                <a:ea typeface="黑体" panose="02010609060101010101" pitchFamily="49" charset="-122"/>
              </a:rPr>
              <a:t>）</a:t>
            </a:r>
          </a:p>
        </p:txBody>
      </p:sp>
      <p:sp>
        <p:nvSpPr>
          <p:cNvPr id="41987" name="AutoShape 5"/>
          <p:cNvSpPr>
            <a:spLocks noChangeArrowheads="1"/>
          </p:cNvSpPr>
          <p:nvPr/>
        </p:nvSpPr>
        <p:spPr bwMode="auto">
          <a:xfrm>
            <a:off x="3132138" y="3141663"/>
            <a:ext cx="1701800" cy="1073150"/>
          </a:xfrm>
          <a:prstGeom prst="rightArrow">
            <a:avLst>
              <a:gd name="adj1" fmla="val 50000"/>
              <a:gd name="adj2" fmla="val 39623"/>
            </a:avLst>
          </a:prstGeom>
          <a:gradFill rotWithShape="1">
            <a:gsLst>
              <a:gs pos="0">
                <a:schemeClr val="bg1"/>
              </a:gs>
              <a:gs pos="50000">
                <a:srgbClr val="000066"/>
              </a:gs>
              <a:gs pos="100000">
                <a:schemeClr val="bg1"/>
              </a:gs>
            </a:gsLst>
            <a:lin ang="5400000" scaled="1"/>
          </a:gradFill>
          <a:ln w="9525">
            <a:noFill/>
            <a:miter lim="800000"/>
          </a:ln>
          <a:scene3d>
            <a:camera prst="legacyObliqueTopLeft"/>
            <a:lightRig rig="legacyFlat3" dir="t"/>
          </a:scene3d>
          <a:sp3d extrusionH="430200" prstMaterial="legacyMatte">
            <a:bevelT w="13500" h="13500" prst="angle"/>
            <a:bevelB w="13500" h="13500" prst="angle"/>
            <a:extrusionClr>
              <a:srgbClr val="000066"/>
            </a:extrusionClr>
          </a:sp3d>
        </p:spPr>
        <p:txBody>
          <a:bodyPr wrap="none" lIns="90000" tIns="46800" rIns="90000" bIns="46800" anchor="ctr">
            <a:flatTx/>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两德统一</a:t>
            </a:r>
          </a:p>
        </p:txBody>
      </p:sp>
      <p:pic>
        <p:nvPicPr>
          <p:cNvPr id="41988" name="Picture 3" descr="两德统一2"/>
          <p:cNvPicPr>
            <a:picLocks noChangeAspect="1"/>
          </p:cNvPicPr>
          <p:nvPr/>
        </p:nvPicPr>
        <p:blipFill>
          <a:blip r:embed="rId2"/>
          <a:stretch>
            <a:fillRect/>
          </a:stretch>
        </p:blipFill>
        <p:spPr>
          <a:xfrm>
            <a:off x="4645025" y="2328863"/>
            <a:ext cx="3859213" cy="3157537"/>
          </a:xfrm>
          <a:prstGeom prst="rect">
            <a:avLst/>
          </a:prstGeom>
          <a:noFill/>
          <a:ln w="9525">
            <a:noFill/>
          </a:ln>
        </p:spPr>
      </p:pic>
      <p:grpSp>
        <p:nvGrpSpPr>
          <p:cNvPr id="2" name="组合 41988"/>
          <p:cNvGrpSpPr/>
          <p:nvPr/>
        </p:nvGrpSpPr>
        <p:grpSpPr>
          <a:xfrm>
            <a:off x="971550" y="2278063"/>
            <a:ext cx="2232025" cy="2879725"/>
            <a:chOff x="0" y="0"/>
            <a:chExt cx="1406" cy="1814"/>
          </a:xfrm>
        </p:grpSpPr>
        <p:pic>
          <p:nvPicPr>
            <p:cNvPr id="58373" name="Picture 4" descr="两德统一"/>
            <p:cNvPicPr>
              <a:picLocks noChangeAspect="1"/>
            </p:cNvPicPr>
            <p:nvPr/>
          </p:nvPicPr>
          <p:blipFill>
            <a:blip r:embed="rId3">
              <a:clrChange>
                <a:clrFrom>
                  <a:srgbClr val="FFFFFF"/>
                </a:clrFrom>
                <a:clrTo>
                  <a:srgbClr val="FFFFFF">
                    <a:alpha val="0"/>
                  </a:srgbClr>
                </a:clrTo>
              </a:clrChange>
            </a:blip>
            <a:stretch>
              <a:fillRect/>
            </a:stretch>
          </p:blipFill>
          <p:spPr>
            <a:xfrm>
              <a:off x="0" y="0"/>
              <a:ext cx="1406" cy="1814"/>
            </a:xfrm>
            <a:prstGeom prst="rect">
              <a:avLst/>
            </a:prstGeom>
            <a:noFill/>
            <a:ln w="9525">
              <a:noFill/>
            </a:ln>
          </p:spPr>
        </p:pic>
        <p:sp>
          <p:nvSpPr>
            <p:cNvPr id="58374" name="Text Box 8"/>
            <p:cNvSpPr txBox="1"/>
            <p:nvPr/>
          </p:nvSpPr>
          <p:spPr>
            <a:xfrm>
              <a:off x="281" y="910"/>
              <a:ext cx="306" cy="374"/>
            </a:xfrm>
            <a:prstGeom prst="rect">
              <a:avLst/>
            </a:prstGeom>
            <a:noFill/>
            <a:ln w="9525">
              <a:noFill/>
            </a:ln>
          </p:spPr>
          <p:txBody>
            <a:bodyPr vert="eaVert" wrap="none" lIns="90000" tIns="46800" rIns="90000" bIns="46800" anchor="t" anchorCtr="0">
              <a:spAutoFit/>
            </a:bodyPr>
            <a:lstStyle/>
            <a:p>
              <a:r>
                <a:rPr lang="zh-CN" altLang="en-US" sz="2000" b="1" dirty="0">
                  <a:solidFill>
                    <a:schemeClr val="tx1"/>
                  </a:solidFill>
                  <a:latin typeface="黑体" panose="02010609060101010101" pitchFamily="49" charset="-122"/>
                  <a:ea typeface="黑体" panose="02010609060101010101" pitchFamily="49" charset="-122"/>
                </a:rPr>
                <a:t>西德</a:t>
              </a:r>
            </a:p>
          </p:txBody>
        </p:sp>
        <p:sp>
          <p:nvSpPr>
            <p:cNvPr id="58375" name="Text Box 9"/>
            <p:cNvSpPr txBox="1"/>
            <p:nvPr/>
          </p:nvSpPr>
          <p:spPr>
            <a:xfrm>
              <a:off x="885" y="520"/>
              <a:ext cx="306" cy="374"/>
            </a:xfrm>
            <a:prstGeom prst="rect">
              <a:avLst/>
            </a:prstGeom>
            <a:noFill/>
            <a:ln w="9525">
              <a:noFill/>
            </a:ln>
          </p:spPr>
          <p:txBody>
            <a:bodyPr vert="eaVert" wrap="none" lIns="90000" tIns="46800" rIns="90000" bIns="46800" anchor="t" anchorCtr="0">
              <a:spAutoFit/>
            </a:bodyPr>
            <a:lstStyle/>
            <a:p>
              <a:r>
                <a:rPr lang="zh-CN" altLang="en-US" sz="2000" b="1" dirty="0">
                  <a:solidFill>
                    <a:schemeClr val="tx1"/>
                  </a:solidFill>
                  <a:latin typeface="黑体" panose="02010609060101010101" pitchFamily="49" charset="-122"/>
                  <a:ea typeface="黑体" panose="02010609060101010101" pitchFamily="49" charset="-122"/>
                </a:rPr>
                <a:t>东德</a:t>
              </a:r>
            </a:p>
          </p:txBody>
        </p:sp>
      </p:grpSp>
      <p:sp>
        <p:nvSpPr>
          <p:cNvPr id="37896" name="Rectangle 12"/>
          <p:cNvSpPr>
            <a:spLocks noChangeArrowheads="1"/>
          </p:cNvSpPr>
          <p:nvPr/>
        </p:nvSpPr>
        <p:spPr bwMode="auto">
          <a:xfrm>
            <a:off x="577850" y="6200775"/>
            <a:ext cx="3562350" cy="396875"/>
          </a:xfrm>
          <a:prstGeom prst="rect">
            <a:avLst/>
          </a:prstGeom>
          <a:noFill/>
          <a:ln w="9525">
            <a:noFill/>
            <a:miter lim="800000"/>
          </a:ln>
          <a:effectLst>
            <a:outerShdw dist="35921" dir="2700000" algn="ctr" rotWithShape="0">
              <a:schemeClr val="tx1"/>
            </a:outerShdw>
          </a:effectLst>
        </p:spPr>
        <p:txBody>
          <a:bodyPr lIns="90000" tIns="46800" rIns="90000" bIns="4680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二、国际战略格局的历史演变</a:t>
            </a:r>
          </a:p>
        </p:txBody>
      </p:sp>
      <p:sp>
        <p:nvSpPr>
          <p:cNvPr id="58377" name="Text Box 10"/>
          <p:cNvSpPr txBox="1"/>
          <p:nvPr/>
        </p:nvSpPr>
        <p:spPr>
          <a:xfrm>
            <a:off x="5435600" y="0"/>
            <a:ext cx="3708400" cy="519113"/>
          </a:xfrm>
          <a:prstGeom prst="rect">
            <a:avLst/>
          </a:prstGeom>
          <a:gradFill rotWithShape="1">
            <a:gsLst>
              <a:gs pos="0">
                <a:srgbClr val="006666"/>
              </a:gs>
              <a:gs pos="100000">
                <a:srgbClr val="004141"/>
              </a:gs>
            </a:gsLst>
            <a:lin ang="0" scaled="1"/>
            <a:tileRect/>
          </a:gradFill>
          <a:ln w="9525">
            <a:noFill/>
          </a:ln>
        </p:spPr>
        <p:txBody>
          <a:bodyPr anchor="t" anchorCtr="0">
            <a:spAutoFit/>
          </a:bodyPr>
          <a:lstStyle/>
          <a:p>
            <a:pPr algn="ctr"/>
            <a:endParaRPr lang="zh-CN" altLang="en-US" dirty="0">
              <a:latin typeface="楷体_GB2312" pitchFamily="49" charset="-122"/>
              <a:ea typeface="楷体_GB2312" pitchFamily="49" charset="-122"/>
            </a:endParaRPr>
          </a:p>
        </p:txBody>
      </p:sp>
      <p:sp>
        <p:nvSpPr>
          <p:cNvPr id="58378" name="Text Box 13"/>
          <p:cNvSpPr txBox="1"/>
          <p:nvPr/>
        </p:nvSpPr>
        <p:spPr>
          <a:xfrm>
            <a:off x="1077913" y="115888"/>
            <a:ext cx="5365750" cy="519112"/>
          </a:xfrm>
          <a:prstGeom prst="rect">
            <a:avLst/>
          </a:prstGeom>
          <a:solidFill>
            <a:srgbClr val="008080"/>
          </a:solidFill>
          <a:ln w="9525">
            <a:noFill/>
          </a:ln>
        </p:spPr>
        <p:txBody>
          <a:bodyPr anchor="t" anchorCtr="0">
            <a:spAutoFit/>
          </a:bodyPr>
          <a:lstStyle/>
          <a:p>
            <a:pPr algn="ctr"/>
            <a:r>
              <a:rPr lang="zh-CN" altLang="en-US" b="1" dirty="0">
                <a:solidFill>
                  <a:srgbClr val="FFFF00"/>
                </a:solidFill>
                <a:latin typeface="楷体_GB2312" pitchFamily="49" charset="-122"/>
                <a:ea typeface="楷体_GB2312" pitchFamily="49" charset="-122"/>
              </a:rPr>
              <a:t>二、国际战略格局的历史演变</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plus(in)">
                                      <p:cBhvr>
                                        <p:cTn id="7" dur="500"/>
                                        <p:tgtEl>
                                          <p:spTgt spid="2"/>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41987"/>
                                        </p:tgtEl>
                                        <p:attrNameLst>
                                          <p:attrName>style.visibility</p:attrName>
                                        </p:attrNameLst>
                                      </p:cBhvr>
                                      <p:to>
                                        <p:strVal val="visible"/>
                                      </p:to>
                                    </p:set>
                                    <p:animEffect transition="in" filter="slide(fromLeft)">
                                      <p:cBhvr>
                                        <p:cTn id="11" dur="500"/>
                                        <p:tgtEl>
                                          <p:spTgt spid="41987"/>
                                        </p:tgtEl>
                                      </p:cBhvr>
                                    </p:animEffect>
                                  </p:childTnLst>
                                </p:cTn>
                              </p:par>
                            </p:childTnLst>
                          </p:cTn>
                        </p:par>
                        <p:par>
                          <p:cTn id="12" fill="hold">
                            <p:stCondLst>
                              <p:cond delay="1000"/>
                            </p:stCondLst>
                            <p:childTnLst>
                              <p:par>
                                <p:cTn id="13" presetID="13" presetClass="entr" presetSubtype="32" fill="hold" nodeType="afterEffect">
                                  <p:stCondLst>
                                    <p:cond delay="0"/>
                                  </p:stCondLst>
                                  <p:childTnLst>
                                    <p:set>
                                      <p:cBhvr>
                                        <p:cTn id="14" dur="1" fill="hold">
                                          <p:stCondLst>
                                            <p:cond delay="0"/>
                                          </p:stCondLst>
                                        </p:cTn>
                                        <p:tgtEl>
                                          <p:spTgt spid="41988"/>
                                        </p:tgtEl>
                                        <p:attrNameLst>
                                          <p:attrName>style.visibility</p:attrName>
                                        </p:attrNameLst>
                                      </p:cBhvr>
                                      <p:to>
                                        <p:strVal val="visible"/>
                                      </p:to>
                                    </p:set>
                                    <p:animEffect transition="in" filter="plus(out)">
                                      <p:cBhvr>
                                        <p:cTn id="15" dur="1000"/>
                                        <p:tgtEl>
                                          <p:spTgt spid="41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3" name="Picture 12" descr="播放器"/>
          <p:cNvPicPr>
            <a:picLocks noChangeAspect="1"/>
          </p:cNvPicPr>
          <p:nvPr/>
        </p:nvPicPr>
        <p:blipFill>
          <a:blip r:embed="rId4"/>
          <a:stretch>
            <a:fillRect/>
          </a:stretch>
        </p:blipFill>
        <p:spPr>
          <a:xfrm>
            <a:off x="1663700" y="1154113"/>
            <a:ext cx="5778500" cy="3282950"/>
          </a:xfrm>
          <a:prstGeom prst="rect">
            <a:avLst/>
          </a:prstGeom>
          <a:noFill/>
          <a:ln w="9525">
            <a:noFill/>
          </a:ln>
        </p:spPr>
      </p:pic>
      <p:pic>
        <p:nvPicPr>
          <p:cNvPr id="43011" name="苏联解体.MPG">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5"/>
          <a:stretch>
            <a:fillRect/>
          </a:stretch>
        </p:blipFill>
        <p:spPr>
          <a:xfrm>
            <a:off x="1771650" y="1393825"/>
            <a:ext cx="5556250" cy="2524125"/>
          </a:xfrm>
          <a:prstGeom prst="rect">
            <a:avLst/>
          </a:prstGeom>
          <a:noFill/>
          <a:ln w="25400" cap="flat" cmpd="sng">
            <a:solidFill>
              <a:schemeClr val="bg1"/>
            </a:solidFill>
            <a:prstDash val="solid"/>
            <a:miter/>
            <a:headEnd type="none" w="med" len="med"/>
            <a:tailEnd type="none" w="med" len="med"/>
          </a:ln>
          <a:effectLst>
            <a:outerShdw dist="89803" dir="2699999" algn="ctr" rotWithShape="0">
              <a:srgbClr val="000000">
                <a:alpha val="50000"/>
              </a:srgbClr>
            </a:outerShdw>
          </a:effectLst>
        </p:spPr>
      </p:pic>
      <p:sp>
        <p:nvSpPr>
          <p:cNvPr id="43012" name="Text Box 8"/>
          <p:cNvSpPr txBox="1"/>
          <p:nvPr/>
        </p:nvSpPr>
        <p:spPr>
          <a:xfrm>
            <a:off x="5768975" y="3979863"/>
            <a:ext cx="1558925" cy="457200"/>
          </a:xfrm>
          <a:prstGeom prst="rect">
            <a:avLst/>
          </a:prstGeom>
          <a:noFill/>
          <a:ln w="9525">
            <a:noFill/>
          </a:ln>
        </p:spPr>
        <p:txBody>
          <a:bodyPr lIns="90000" tIns="46800" rIns="90000" bIns="46800" anchor="t" anchorCtr="0">
            <a:spAutoFit/>
          </a:bodyPr>
          <a:lstStyle/>
          <a:p>
            <a:r>
              <a:rPr lang="zh-CN" altLang="en-US" sz="2400" dirty="0">
                <a:solidFill>
                  <a:schemeClr val="tx1"/>
                </a:solidFill>
                <a:latin typeface="方正美黑简体" pitchFamily="2" charset="-122"/>
                <a:ea typeface="方正美黑简体" pitchFamily="2" charset="-122"/>
              </a:rPr>
              <a:t>苏联解体</a:t>
            </a:r>
            <a:r>
              <a:rPr lang="zh-CN" altLang="en-US" sz="2400" dirty="0">
                <a:latin typeface="方正美黑简体" pitchFamily="2" charset="-122"/>
                <a:ea typeface="方正美黑简体" pitchFamily="2" charset="-122"/>
              </a:rPr>
              <a:t> </a:t>
            </a:r>
          </a:p>
        </p:txBody>
      </p:sp>
      <p:sp>
        <p:nvSpPr>
          <p:cNvPr id="38916" name="Rectangle 12"/>
          <p:cNvSpPr>
            <a:spLocks noChangeArrowheads="1"/>
          </p:cNvSpPr>
          <p:nvPr/>
        </p:nvSpPr>
        <p:spPr bwMode="auto">
          <a:xfrm>
            <a:off x="577850" y="6200775"/>
            <a:ext cx="3562350" cy="396875"/>
          </a:xfrm>
          <a:prstGeom prst="rect">
            <a:avLst/>
          </a:prstGeom>
          <a:noFill/>
          <a:ln w="9525">
            <a:noFill/>
            <a:miter lim="800000"/>
          </a:ln>
          <a:effectLst>
            <a:outerShdw dist="35921" dir="2700000" algn="ctr" rotWithShape="0">
              <a:schemeClr val="tx1"/>
            </a:outerShdw>
          </a:effectLst>
        </p:spPr>
        <p:txBody>
          <a:bodyPr lIns="90000" tIns="46800" rIns="90000" bIns="4680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二、国际战略格局的历史演变</a:t>
            </a:r>
          </a:p>
        </p:txBody>
      </p:sp>
      <p:pic>
        <p:nvPicPr>
          <p:cNvPr id="59397" name="图片 14" descr="图片4.png"/>
          <p:cNvPicPr>
            <a:picLocks noChangeAspect="1"/>
          </p:cNvPicPr>
          <p:nvPr/>
        </p:nvPicPr>
        <p:blipFill>
          <a:blip r:embed="rId6"/>
          <a:stretch>
            <a:fillRect/>
          </a:stretch>
        </p:blipFill>
        <p:spPr>
          <a:xfrm>
            <a:off x="1408113" y="4438650"/>
            <a:ext cx="2292350" cy="2035175"/>
          </a:xfrm>
          <a:prstGeom prst="rect">
            <a:avLst/>
          </a:prstGeom>
          <a:noFill/>
          <a:ln w="9525">
            <a:noFill/>
          </a:ln>
        </p:spPr>
      </p:pic>
      <p:pic>
        <p:nvPicPr>
          <p:cNvPr id="59398" name="图片 15" descr="图片5.png"/>
          <p:cNvPicPr>
            <a:picLocks noChangeAspect="1"/>
          </p:cNvPicPr>
          <p:nvPr/>
        </p:nvPicPr>
        <p:blipFill>
          <a:blip r:embed="rId7"/>
          <a:stretch>
            <a:fillRect/>
          </a:stretch>
        </p:blipFill>
        <p:spPr>
          <a:xfrm>
            <a:off x="3121025" y="4438650"/>
            <a:ext cx="2865438" cy="2035175"/>
          </a:xfrm>
          <a:prstGeom prst="rect">
            <a:avLst/>
          </a:prstGeom>
          <a:noFill/>
          <a:ln w="9525">
            <a:noFill/>
          </a:ln>
        </p:spPr>
      </p:pic>
      <p:pic>
        <p:nvPicPr>
          <p:cNvPr id="59399" name="图片 16" descr="图片6.png"/>
          <p:cNvPicPr>
            <a:picLocks noChangeAspect="1"/>
          </p:cNvPicPr>
          <p:nvPr/>
        </p:nvPicPr>
        <p:blipFill>
          <a:blip r:embed="rId8"/>
          <a:stretch>
            <a:fillRect/>
          </a:stretch>
        </p:blipFill>
        <p:spPr>
          <a:xfrm>
            <a:off x="5370513" y="4438650"/>
            <a:ext cx="2530475" cy="2035175"/>
          </a:xfrm>
          <a:prstGeom prst="rect">
            <a:avLst/>
          </a:prstGeom>
          <a:noFill/>
          <a:ln w="9525">
            <a:noFill/>
          </a:ln>
        </p:spPr>
      </p:pic>
      <p:sp>
        <p:nvSpPr>
          <p:cNvPr id="59400" name="Text Box 10"/>
          <p:cNvSpPr txBox="1"/>
          <p:nvPr/>
        </p:nvSpPr>
        <p:spPr>
          <a:xfrm>
            <a:off x="5435600" y="0"/>
            <a:ext cx="3708400" cy="519113"/>
          </a:xfrm>
          <a:prstGeom prst="rect">
            <a:avLst/>
          </a:prstGeom>
          <a:gradFill rotWithShape="1">
            <a:gsLst>
              <a:gs pos="0">
                <a:srgbClr val="006666"/>
              </a:gs>
              <a:gs pos="100000">
                <a:srgbClr val="004141"/>
              </a:gs>
            </a:gsLst>
            <a:lin ang="0" scaled="1"/>
            <a:tileRect/>
          </a:gradFill>
          <a:ln w="9525">
            <a:noFill/>
          </a:ln>
        </p:spPr>
        <p:txBody>
          <a:bodyPr anchor="t" anchorCtr="0">
            <a:spAutoFit/>
          </a:bodyPr>
          <a:lstStyle/>
          <a:p>
            <a:pPr algn="ctr"/>
            <a:endParaRPr lang="zh-CN" altLang="en-US" dirty="0">
              <a:latin typeface="楷体_GB2312" pitchFamily="49" charset="-122"/>
              <a:ea typeface="楷体_GB2312" pitchFamily="49" charset="-122"/>
            </a:endParaRPr>
          </a:p>
        </p:txBody>
      </p:sp>
      <p:sp>
        <p:nvSpPr>
          <p:cNvPr id="59401" name="Text Box 13"/>
          <p:cNvSpPr txBox="1"/>
          <p:nvPr/>
        </p:nvSpPr>
        <p:spPr>
          <a:xfrm>
            <a:off x="1077913" y="115888"/>
            <a:ext cx="5365750" cy="519112"/>
          </a:xfrm>
          <a:prstGeom prst="rect">
            <a:avLst/>
          </a:prstGeom>
          <a:solidFill>
            <a:srgbClr val="008080"/>
          </a:solidFill>
          <a:ln w="9525">
            <a:noFill/>
          </a:ln>
        </p:spPr>
        <p:txBody>
          <a:bodyPr anchor="t" anchorCtr="0">
            <a:spAutoFit/>
          </a:bodyPr>
          <a:lstStyle/>
          <a:p>
            <a:pPr algn="ctr"/>
            <a:r>
              <a:rPr lang="zh-CN" altLang="en-US" b="1" dirty="0">
                <a:solidFill>
                  <a:srgbClr val="FFFF00"/>
                </a:solidFill>
                <a:latin typeface="楷体_GB2312" pitchFamily="49" charset="-122"/>
                <a:ea typeface="楷体_GB2312" pitchFamily="49" charset="-122"/>
              </a:rPr>
              <a:t>二、国际战略格局的历史演变</a:t>
            </a:r>
          </a:p>
        </p:txBody>
      </p:sp>
      <p:sp>
        <p:nvSpPr>
          <p:cNvPr id="59402" name="文本框 1"/>
          <p:cNvSpPr txBox="1"/>
          <p:nvPr/>
        </p:nvSpPr>
        <p:spPr>
          <a:xfrm>
            <a:off x="403225" y="1154113"/>
            <a:ext cx="674688" cy="4583112"/>
          </a:xfrm>
          <a:prstGeom prst="rect">
            <a:avLst/>
          </a:prstGeom>
          <a:noFill/>
          <a:ln w="9525">
            <a:noFill/>
          </a:ln>
        </p:spPr>
        <p:txBody>
          <a:bodyPr vert="eaVert" wrap="none" anchor="t" anchorCtr="0">
            <a:spAutoFit/>
          </a:bodyPr>
          <a:lstStyle/>
          <a:p>
            <a:r>
              <a:rPr lang="zh-CN" altLang="en-US" sz="3200" b="1" dirty="0">
                <a:latin typeface="楷体_GB2312" pitchFamily="49" charset="-122"/>
                <a:ea typeface="楷体_GB2312" pitchFamily="49" charset="-122"/>
              </a:rPr>
              <a:t>苏联工人的福利一落千丈</a:t>
            </a:r>
          </a:p>
        </p:txBody>
      </p:sp>
      <p:sp>
        <p:nvSpPr>
          <p:cNvPr id="59403" name="文本框 2"/>
          <p:cNvSpPr txBox="1"/>
          <p:nvPr/>
        </p:nvSpPr>
        <p:spPr>
          <a:xfrm>
            <a:off x="585788" y="2138363"/>
            <a:ext cx="798512" cy="219075"/>
          </a:xfrm>
          <a:prstGeom prst="rect">
            <a:avLst/>
          </a:prstGeom>
          <a:noFill/>
          <a:ln w="9525">
            <a:noFill/>
          </a:ln>
        </p:spPr>
        <p:txBody>
          <a:bodyPr vert="eaVert" wrap="none" anchor="t" anchorCtr="0">
            <a:spAutoFit/>
          </a:bodyPr>
          <a:lstStyle/>
          <a:p>
            <a:endParaRPr lang="zh-CN" altLang="en-US" sz="4000" dirty="0">
              <a:latin typeface="楷体_GB2312" pitchFamily="49" charset="-122"/>
              <a:ea typeface="楷体_GB2312" pitchFamily="49" charset="-122"/>
            </a:endParaRPr>
          </a:p>
        </p:txBody>
      </p:sp>
      <p:sp>
        <p:nvSpPr>
          <p:cNvPr id="59405" name="文本框 1"/>
          <p:cNvSpPr txBox="1"/>
          <p:nvPr/>
        </p:nvSpPr>
        <p:spPr>
          <a:xfrm>
            <a:off x="7615555" y="1484313"/>
            <a:ext cx="1290320" cy="3749040"/>
          </a:xfrm>
          <a:prstGeom prst="rect">
            <a:avLst/>
          </a:prstGeom>
          <a:noFill/>
          <a:ln w="9525">
            <a:noFill/>
          </a:ln>
        </p:spPr>
        <p:txBody>
          <a:bodyPr vert="eaVert" wrap="none" anchor="t" anchorCtr="0">
            <a:spAutoFit/>
          </a:bodyPr>
          <a:lstStyle/>
          <a:p>
            <a:r>
              <a:rPr lang="zh-CN" altLang="en-US" sz="3600">
                <a:latin typeface="楷体_GB2312" pitchFamily="49" charset="-122"/>
                <a:ea typeface="楷体_GB2312" pitchFamily="49" charset="-122"/>
              </a:rPr>
              <a:t>西方资本大举南下</a:t>
            </a:r>
          </a:p>
          <a:p>
            <a:r>
              <a:rPr lang="zh-CN" altLang="en-US" sz="3600">
                <a:latin typeface="楷体_GB2312" pitchFamily="49" charset="-122"/>
                <a:ea typeface="楷体_GB2312" pitchFamily="49" charset="-122"/>
              </a:rPr>
              <a:t>收购苏东国有资产</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3012"/>
                                        </p:tgtEl>
                                        <p:attrNameLst>
                                          <p:attrName>style.visibility</p:attrName>
                                        </p:attrNameLst>
                                      </p:cBhvr>
                                      <p:to>
                                        <p:strVal val="visible"/>
                                      </p:to>
                                    </p:set>
                                    <p:anim calcmode="lin" valueType="num">
                                      <p:cBhvr>
                                        <p:cTn id="7" dur="500" fill="hold"/>
                                        <p:tgtEl>
                                          <p:spTgt spid="43012"/>
                                        </p:tgtEl>
                                        <p:attrNameLst>
                                          <p:attrName>ppt_w</p:attrName>
                                        </p:attrNameLst>
                                      </p:cBhvr>
                                      <p:tavLst>
                                        <p:tav tm="0">
                                          <p:val>
                                            <p:fltVal val="0"/>
                                          </p:val>
                                        </p:tav>
                                        <p:tav tm="100000">
                                          <p:val>
                                            <p:strVal val="#ppt_w"/>
                                          </p:val>
                                        </p:tav>
                                      </p:tavLst>
                                    </p:anim>
                                    <p:anim calcmode="lin" valueType="num">
                                      <p:cBhvr>
                                        <p:cTn id="8" dur="500" fill="hold"/>
                                        <p:tgtEl>
                                          <p:spTgt spid="43012"/>
                                        </p:tgtEl>
                                        <p:attrNameLst>
                                          <p:attrName>ppt_h</p:attrName>
                                        </p:attrNameLst>
                                      </p:cBhvr>
                                      <p:tavLst>
                                        <p:tav tm="0">
                                          <p:val>
                                            <p:fltVal val="0"/>
                                          </p:val>
                                        </p:tav>
                                        <p:tav tm="100000">
                                          <p:val>
                                            <p:strVal val="#ppt_h"/>
                                          </p:val>
                                        </p:tav>
                                      </p:tavLst>
                                    </p:anim>
                                    <p:animEffect transition="in" filter="fade">
                                      <p:cBhvr>
                                        <p:cTn id="9" dur="500"/>
                                        <p:tgtEl>
                                          <p:spTgt spid="43012"/>
                                        </p:tgtEl>
                                      </p:cBhvr>
                                    </p:animEffect>
                                  </p:childTnLst>
                                </p:cTn>
                              </p:par>
                            </p:childTnLst>
                          </p:cTn>
                        </p:par>
                        <p:par>
                          <p:cTn id="10" fill="hold">
                            <p:stCondLst>
                              <p:cond delay="500"/>
                            </p:stCondLst>
                            <p:childTnLst>
                              <p:par>
                                <p:cTn id="11" presetID="1" presetClass="mediacall" presetSubtype="0" fill="hold" nodeType="afterEffect">
                                  <p:stCondLst>
                                    <p:cond delay="0"/>
                                  </p:stCondLst>
                                  <p:childTnLst>
                                    <p:cmd type="call" cmd="playFrom(0.0)">
                                      <p:cBhvr>
                                        <p:cTn id="12" dur="16378" fill="hold"/>
                                        <p:tgtEl>
                                          <p:spTgt spid="430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3" fill="hold" display="0">
                  <p:stCondLst>
                    <p:cond delay="indefinite"/>
                  </p:stCondLst>
                  <p:endCondLst>
                    <p:cond evt="onNext" delay="0">
                      <p:tgtEl>
                        <p:sldTgt/>
                      </p:tgtEl>
                    </p:cond>
                    <p:cond evt="onPrev" delay="0">
                      <p:tgtEl>
                        <p:sldTgt/>
                      </p:tgtEl>
                    </p:cond>
                  </p:endCondLst>
                </p:cTn>
                <p:tgtEl>
                  <p:spTgt spid="43011"/>
                </p:tgtEl>
              </p:cMediaNode>
            </p:video>
            <p:seq concurrent="1" nextAc="seek">
              <p:cTn id="14" restart="whenNotActive" fill="hold" evtFilter="cancelBubble" nodeType="interactiveSeq">
                <p:stCondLst>
                  <p:cond evt="onClick" delay="0">
                    <p:tgtEl>
                      <p:spTgt spid="43011"/>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43011"/>
                                        </p:tgtEl>
                                      </p:cBhvr>
                                    </p:cmd>
                                  </p:childTnLst>
                                </p:cTn>
                              </p:par>
                            </p:childTnLst>
                          </p:cTn>
                        </p:par>
                      </p:childTnLst>
                    </p:cTn>
                  </p:par>
                </p:childTnLst>
              </p:cTn>
              <p:nextCondLst>
                <p:cond evt="onClick" delay="0">
                  <p:tgtEl>
                    <p:spTgt spid="43011"/>
                  </p:tgtEl>
                </p:cond>
              </p:nextCondLst>
            </p:seq>
          </p:childTnLst>
        </p:cTn>
      </p:par>
    </p:tnLst>
    <p:bldLst>
      <p:bldP spid="430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美国成为超级大国"/>
          <p:cNvPicPr>
            <a:picLocks noChangeAspect="1"/>
          </p:cNvPicPr>
          <p:nvPr/>
        </p:nvPicPr>
        <p:blipFill>
          <a:blip r:embed="rId2"/>
          <a:srcRect l="5136" t="6833" r="4005" b="8842"/>
          <a:stretch>
            <a:fillRect/>
          </a:stretch>
        </p:blipFill>
        <p:spPr>
          <a:xfrm>
            <a:off x="0" y="620713"/>
            <a:ext cx="9144000" cy="5718175"/>
          </a:xfrm>
          <a:prstGeom prst="rect">
            <a:avLst/>
          </a:prstGeom>
          <a:noFill/>
          <a:ln w="9525">
            <a:noFill/>
          </a:ln>
        </p:spPr>
      </p:pic>
      <p:pic>
        <p:nvPicPr>
          <p:cNvPr id="44035" name="Picture 3" descr="美国成为超级大国2"/>
          <p:cNvPicPr>
            <a:picLocks noChangeAspect="1"/>
          </p:cNvPicPr>
          <p:nvPr/>
        </p:nvPicPr>
        <p:blipFill>
          <a:blip r:embed="rId3"/>
          <a:stretch>
            <a:fillRect/>
          </a:stretch>
        </p:blipFill>
        <p:spPr>
          <a:xfrm>
            <a:off x="1331913" y="1412875"/>
            <a:ext cx="4319587" cy="1951038"/>
          </a:xfrm>
          <a:prstGeom prst="rect">
            <a:avLst/>
          </a:prstGeom>
          <a:noFill/>
          <a:ln w="9525">
            <a:noFill/>
          </a:ln>
        </p:spPr>
      </p:pic>
      <p:sp>
        <p:nvSpPr>
          <p:cNvPr id="39939" name="Rectangle 12"/>
          <p:cNvSpPr>
            <a:spLocks noChangeArrowheads="1"/>
          </p:cNvSpPr>
          <p:nvPr/>
        </p:nvSpPr>
        <p:spPr bwMode="auto">
          <a:xfrm>
            <a:off x="577850" y="6200775"/>
            <a:ext cx="3562350" cy="396875"/>
          </a:xfrm>
          <a:prstGeom prst="rect">
            <a:avLst/>
          </a:prstGeom>
          <a:noFill/>
          <a:ln w="9525">
            <a:noFill/>
            <a:miter lim="800000"/>
          </a:ln>
          <a:effectLst>
            <a:outerShdw dist="35921" dir="2700000" algn="ctr" rotWithShape="0">
              <a:schemeClr val="tx1"/>
            </a:outerShdw>
          </a:effectLst>
        </p:spPr>
        <p:txBody>
          <a:bodyPr lIns="90000" tIns="46800" rIns="90000" bIns="4680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二、国际战略格局的历史演变</a:t>
            </a:r>
          </a:p>
        </p:txBody>
      </p:sp>
      <p:sp>
        <p:nvSpPr>
          <p:cNvPr id="60420" name="Text Box 10"/>
          <p:cNvSpPr txBox="1"/>
          <p:nvPr/>
        </p:nvSpPr>
        <p:spPr>
          <a:xfrm>
            <a:off x="5435600" y="0"/>
            <a:ext cx="3708400" cy="519113"/>
          </a:xfrm>
          <a:prstGeom prst="rect">
            <a:avLst/>
          </a:prstGeom>
          <a:gradFill rotWithShape="1">
            <a:gsLst>
              <a:gs pos="0">
                <a:srgbClr val="006666"/>
              </a:gs>
              <a:gs pos="100000">
                <a:srgbClr val="004141"/>
              </a:gs>
            </a:gsLst>
            <a:lin ang="0" scaled="1"/>
            <a:tileRect/>
          </a:gradFill>
          <a:ln w="9525">
            <a:noFill/>
          </a:ln>
        </p:spPr>
        <p:txBody>
          <a:bodyPr anchor="t" anchorCtr="0">
            <a:spAutoFit/>
          </a:bodyPr>
          <a:lstStyle/>
          <a:p>
            <a:pPr algn="ctr"/>
            <a:endParaRPr lang="zh-CN" altLang="en-US" dirty="0">
              <a:latin typeface="楷体_GB2312" pitchFamily="49" charset="-122"/>
              <a:ea typeface="楷体_GB2312" pitchFamily="49" charset="-122"/>
            </a:endParaRPr>
          </a:p>
        </p:txBody>
      </p:sp>
      <p:sp>
        <p:nvSpPr>
          <p:cNvPr id="60421" name="Text Box 13"/>
          <p:cNvSpPr txBox="1"/>
          <p:nvPr/>
        </p:nvSpPr>
        <p:spPr>
          <a:xfrm>
            <a:off x="1077913" y="115888"/>
            <a:ext cx="5365750" cy="519112"/>
          </a:xfrm>
          <a:prstGeom prst="rect">
            <a:avLst/>
          </a:prstGeom>
          <a:solidFill>
            <a:srgbClr val="008080"/>
          </a:solidFill>
          <a:ln w="9525">
            <a:noFill/>
          </a:ln>
        </p:spPr>
        <p:txBody>
          <a:bodyPr anchor="t" anchorCtr="0">
            <a:spAutoFit/>
          </a:bodyPr>
          <a:lstStyle/>
          <a:p>
            <a:pPr algn="ctr"/>
            <a:r>
              <a:rPr lang="zh-CN" altLang="en-US" b="1" dirty="0">
                <a:solidFill>
                  <a:srgbClr val="FFFF00"/>
                </a:solidFill>
                <a:latin typeface="楷体_GB2312" pitchFamily="49" charset="-122"/>
                <a:ea typeface="楷体_GB2312" pitchFamily="49" charset="-122"/>
              </a:rPr>
              <a:t>二、国际战略格局的历史演变</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4034"/>
                                        </p:tgtEl>
                                        <p:attrNameLst>
                                          <p:attrName>style.visibility</p:attrName>
                                        </p:attrNameLst>
                                      </p:cBhvr>
                                      <p:to>
                                        <p:strVal val="visible"/>
                                      </p:to>
                                    </p:set>
                                    <p:animEffect transition="in" filter="fade">
                                      <p:cBhvr>
                                        <p:cTn id="7" dur="2000"/>
                                        <p:tgtEl>
                                          <p:spTgt spid="44034"/>
                                        </p:tgtEl>
                                      </p:cBhvr>
                                    </p:animEffect>
                                  </p:childTnLst>
                                </p:cTn>
                              </p:par>
                            </p:childTnLst>
                          </p:cTn>
                        </p:par>
                        <p:par>
                          <p:cTn id="8" fill="hold">
                            <p:stCondLst>
                              <p:cond delay="2000"/>
                            </p:stCondLst>
                            <p:childTnLst>
                              <p:par>
                                <p:cTn id="9" presetID="53" presetClass="entr" presetSubtype="16" fill="hold" nodeType="afterEffect">
                                  <p:stCondLst>
                                    <p:cond delay="0"/>
                                  </p:stCondLst>
                                  <p:childTnLst>
                                    <p:set>
                                      <p:cBhvr>
                                        <p:cTn id="10" dur="1" fill="hold">
                                          <p:stCondLst>
                                            <p:cond delay="0"/>
                                          </p:stCondLst>
                                        </p:cTn>
                                        <p:tgtEl>
                                          <p:spTgt spid="44035"/>
                                        </p:tgtEl>
                                        <p:attrNameLst>
                                          <p:attrName>style.visibility</p:attrName>
                                        </p:attrNameLst>
                                      </p:cBhvr>
                                      <p:to>
                                        <p:strVal val="visible"/>
                                      </p:to>
                                    </p:set>
                                    <p:anim calcmode="lin" valueType="num">
                                      <p:cBhvr>
                                        <p:cTn id="11" dur="500" fill="hold"/>
                                        <p:tgtEl>
                                          <p:spTgt spid="44035"/>
                                        </p:tgtEl>
                                        <p:attrNameLst>
                                          <p:attrName>ppt_w</p:attrName>
                                        </p:attrNameLst>
                                      </p:cBhvr>
                                      <p:tavLst>
                                        <p:tav tm="0">
                                          <p:val>
                                            <p:fltVal val="0"/>
                                          </p:val>
                                        </p:tav>
                                        <p:tav tm="100000">
                                          <p:val>
                                            <p:strVal val="#ppt_w"/>
                                          </p:val>
                                        </p:tav>
                                      </p:tavLst>
                                    </p:anim>
                                    <p:anim calcmode="lin" valueType="num">
                                      <p:cBhvr>
                                        <p:cTn id="12" dur="500" fill="hold"/>
                                        <p:tgtEl>
                                          <p:spTgt spid="44035"/>
                                        </p:tgtEl>
                                        <p:attrNameLst>
                                          <p:attrName>ppt_h</p:attrName>
                                        </p:attrNameLst>
                                      </p:cBhvr>
                                      <p:tavLst>
                                        <p:tav tm="0">
                                          <p:val>
                                            <p:fltVal val="0"/>
                                          </p:val>
                                        </p:tav>
                                        <p:tav tm="100000">
                                          <p:val>
                                            <p:strVal val="#ppt_h"/>
                                          </p:val>
                                        </p:tav>
                                      </p:tavLst>
                                    </p:anim>
                                    <p:animEffect transition="in" filter="fade">
                                      <p:cBhvr>
                                        <p:cTn id="13" dur="500"/>
                                        <p:tgtEl>
                                          <p:spTgt spid="440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ChangeArrowheads="1"/>
          </p:cNvSpPr>
          <p:nvPr/>
        </p:nvSpPr>
        <p:spPr bwMode="auto">
          <a:xfrm>
            <a:off x="898525" y="1870075"/>
            <a:ext cx="3168650" cy="3935413"/>
          </a:xfrm>
          <a:prstGeom prst="rect">
            <a:avLst/>
          </a:prstGeom>
          <a:noFill/>
          <a:ln w="9525">
            <a:noFill/>
            <a:miter lim="800000"/>
          </a:ln>
          <a:effectLst>
            <a:outerShdw dist="35921" dir="2700000" algn="ctr" rotWithShape="0">
              <a:schemeClr val="tx1"/>
            </a:outerShdw>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a:ln>
                  <a:noFill/>
                </a:ln>
                <a:solidFill>
                  <a:srgbClr val="FFFF00"/>
                </a:solidFill>
                <a:effectLst/>
                <a:uLnTx/>
                <a:uFillTx/>
                <a:latin typeface="方正美黑简体" pitchFamily="2" charset="-122"/>
                <a:ea typeface="方正美黑简体" pitchFamily="2" charset="-122"/>
                <a:cs typeface="+mn-cs"/>
              </a:rPr>
              <a:t>       </a:t>
            </a:r>
            <a:r>
              <a:rPr kumimoji="0" lang="zh-CN" altLang="en-US" sz="2800" b="0" i="0" u="none" strike="noStrike" kern="1200" cap="none" spc="0" normalizeH="0" baseline="0" noProof="0">
                <a:ln>
                  <a:noFill/>
                </a:ln>
                <a:solidFill>
                  <a:schemeClr val="bg1"/>
                </a:solidFill>
                <a:effectLst/>
                <a:uLnTx/>
                <a:uFillTx/>
                <a:latin typeface="方正美黑简体" pitchFamily="2" charset="-122"/>
                <a:ea typeface="方正美黑简体" pitchFamily="2" charset="-122"/>
                <a:cs typeface="+mn-cs"/>
              </a:rPr>
              <a:t>两极格局瓦解后，美国成了唯一的超级大国。除此之外，现在世界尚无一国的综合国力能取代苏联而与美国抗衡。冷战后的世界格局只可能是单极格局。</a:t>
            </a:r>
          </a:p>
        </p:txBody>
      </p:sp>
      <p:sp>
        <p:nvSpPr>
          <p:cNvPr id="45059" name="Text Box 5"/>
          <p:cNvSpPr txBox="1"/>
          <p:nvPr/>
        </p:nvSpPr>
        <p:spPr>
          <a:xfrm>
            <a:off x="7019925" y="4465638"/>
            <a:ext cx="947738" cy="396875"/>
          </a:xfrm>
          <a:prstGeom prst="rect">
            <a:avLst/>
          </a:prstGeom>
          <a:noFill/>
          <a:ln w="9525">
            <a:noFill/>
          </a:ln>
          <a:effectLst>
            <a:outerShdw dist="17961" dir="2699999" algn="ctr" rotWithShape="0">
              <a:schemeClr val="tx1"/>
            </a:outerShdw>
          </a:effectLst>
        </p:spPr>
        <p:txBody>
          <a:bodyPr wrap="none" lIns="90000" tIns="46800" rIns="90000" bIns="46800" anchor="t" anchorCtr="0">
            <a:spAutoFit/>
          </a:bodyPr>
          <a:lstStyle/>
          <a:p>
            <a:pPr>
              <a:buSzTx/>
            </a:pPr>
            <a:r>
              <a:rPr lang="zh-CN" altLang="en-US" sz="2000" b="1">
                <a:latin typeface="黑体" panose="02010609060101010101" pitchFamily="49" charset="-122"/>
                <a:ea typeface="黑体" panose="02010609060101010101" pitchFamily="49" charset="-122"/>
              </a:rPr>
              <a:t>亨廷顿</a:t>
            </a:r>
          </a:p>
        </p:txBody>
      </p:sp>
      <p:sp>
        <p:nvSpPr>
          <p:cNvPr id="45060" name="Text Box 6"/>
          <p:cNvSpPr txBox="1"/>
          <p:nvPr/>
        </p:nvSpPr>
        <p:spPr>
          <a:xfrm>
            <a:off x="4932363" y="5157788"/>
            <a:ext cx="1458912" cy="701675"/>
          </a:xfrm>
          <a:prstGeom prst="rect">
            <a:avLst/>
          </a:prstGeom>
          <a:noFill/>
          <a:ln w="9525">
            <a:noFill/>
          </a:ln>
        </p:spPr>
        <p:txBody>
          <a:bodyPr wrap="none" lIns="90000" tIns="46800" rIns="90000" bIns="46800" anchor="t" anchorCtr="0">
            <a:spAutoFit/>
          </a:bodyPr>
          <a:lstStyle/>
          <a:p>
            <a:r>
              <a:rPr lang="zh-CN" altLang="en-US" sz="2000" b="1" dirty="0">
                <a:latin typeface="黑体" panose="02010609060101010101" pitchFamily="49" charset="-122"/>
                <a:ea typeface="黑体" panose="02010609060101010101" pitchFamily="49" charset="-122"/>
              </a:rPr>
              <a:t>布热津斯基</a:t>
            </a:r>
          </a:p>
          <a:p>
            <a:endParaRPr lang="en-US" altLang="zh-CN" sz="2000" b="1" dirty="0">
              <a:latin typeface="黑体" panose="02010609060101010101" pitchFamily="49" charset="-122"/>
              <a:ea typeface="黑体" panose="02010609060101010101" pitchFamily="49" charset="-122"/>
            </a:endParaRPr>
          </a:p>
        </p:txBody>
      </p:sp>
      <p:sp>
        <p:nvSpPr>
          <p:cNvPr id="40964" name="Rectangle 12"/>
          <p:cNvSpPr>
            <a:spLocks noChangeArrowheads="1"/>
          </p:cNvSpPr>
          <p:nvPr/>
        </p:nvSpPr>
        <p:spPr bwMode="auto">
          <a:xfrm>
            <a:off x="577850" y="6200775"/>
            <a:ext cx="3562350" cy="396875"/>
          </a:xfrm>
          <a:prstGeom prst="rect">
            <a:avLst/>
          </a:prstGeom>
          <a:noFill/>
          <a:ln w="9525">
            <a:noFill/>
            <a:miter lim="800000"/>
          </a:ln>
          <a:effectLst>
            <a:outerShdw dist="35921" dir="2700000" algn="ctr" rotWithShape="0">
              <a:schemeClr val="tx1"/>
            </a:outerShdw>
          </a:effectLst>
        </p:spPr>
        <p:txBody>
          <a:bodyPr lIns="90000" tIns="46800" rIns="90000" bIns="4680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二、国际战略格局的历史演变</a:t>
            </a:r>
          </a:p>
        </p:txBody>
      </p:sp>
      <p:pic>
        <p:nvPicPr>
          <p:cNvPr id="61445" name="图片 9" descr="图片7.png"/>
          <p:cNvPicPr>
            <a:picLocks noChangeAspect="1"/>
          </p:cNvPicPr>
          <p:nvPr/>
        </p:nvPicPr>
        <p:blipFill>
          <a:blip r:embed="rId2"/>
          <a:stretch>
            <a:fillRect/>
          </a:stretch>
        </p:blipFill>
        <p:spPr>
          <a:xfrm>
            <a:off x="4383088" y="2133600"/>
            <a:ext cx="2663825" cy="3316288"/>
          </a:xfrm>
          <a:prstGeom prst="rect">
            <a:avLst/>
          </a:prstGeom>
          <a:noFill/>
          <a:ln w="9525">
            <a:noFill/>
          </a:ln>
        </p:spPr>
      </p:pic>
      <p:pic>
        <p:nvPicPr>
          <p:cNvPr id="61446" name="图片 10" descr="图片8.png"/>
          <p:cNvPicPr>
            <a:picLocks noChangeAspect="1"/>
          </p:cNvPicPr>
          <p:nvPr/>
        </p:nvPicPr>
        <p:blipFill>
          <a:blip r:embed="rId3"/>
          <a:stretch>
            <a:fillRect/>
          </a:stretch>
        </p:blipFill>
        <p:spPr>
          <a:xfrm>
            <a:off x="6223000" y="1546225"/>
            <a:ext cx="2670175" cy="3322638"/>
          </a:xfrm>
          <a:prstGeom prst="rect">
            <a:avLst/>
          </a:prstGeom>
          <a:noFill/>
          <a:ln w="9525">
            <a:noFill/>
          </a:ln>
        </p:spPr>
      </p:pic>
      <p:sp>
        <p:nvSpPr>
          <p:cNvPr id="40967" name="Rectangle 10"/>
          <p:cNvSpPr>
            <a:spLocks noChangeArrowheads="1"/>
          </p:cNvSpPr>
          <p:nvPr/>
        </p:nvSpPr>
        <p:spPr bwMode="auto">
          <a:xfrm>
            <a:off x="877888" y="1216025"/>
            <a:ext cx="2470150" cy="641350"/>
          </a:xfrm>
          <a:prstGeom prst="rect">
            <a:avLst/>
          </a:prstGeom>
          <a:noFill/>
          <a:ln w="9525">
            <a:noFill/>
            <a:miter lim="800000"/>
          </a:ln>
          <a:effectLst>
            <a:outerShdw dist="17961" dir="2700000" algn="ctr" rotWithShape="0">
              <a:schemeClr val="tx1"/>
            </a:outerShdw>
          </a:effec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600" b="0" i="0" u="none" strike="noStrike" kern="1200" cap="none" spc="0" normalizeH="0" baseline="0" noProof="0">
                <a:ln>
                  <a:noFill/>
                </a:ln>
                <a:solidFill>
                  <a:srgbClr val="FFFF00"/>
                </a:solidFill>
                <a:effectLst/>
                <a:uLnTx/>
                <a:uFillTx/>
                <a:latin typeface="方正美黑简体" pitchFamily="2" charset="-122"/>
                <a:ea typeface="方正美黑简体" pitchFamily="2" charset="-122"/>
                <a:cs typeface="+mn-cs"/>
              </a:rPr>
              <a:t>单极世界论</a:t>
            </a:r>
          </a:p>
        </p:txBody>
      </p:sp>
      <p:sp>
        <p:nvSpPr>
          <p:cNvPr id="61448" name="Text Box 10"/>
          <p:cNvSpPr txBox="1"/>
          <p:nvPr/>
        </p:nvSpPr>
        <p:spPr>
          <a:xfrm>
            <a:off x="5435600" y="0"/>
            <a:ext cx="3708400" cy="519113"/>
          </a:xfrm>
          <a:prstGeom prst="rect">
            <a:avLst/>
          </a:prstGeom>
          <a:gradFill rotWithShape="1">
            <a:gsLst>
              <a:gs pos="0">
                <a:srgbClr val="006666"/>
              </a:gs>
              <a:gs pos="100000">
                <a:srgbClr val="004141"/>
              </a:gs>
            </a:gsLst>
            <a:lin ang="0" scaled="1"/>
            <a:tileRect/>
          </a:gradFill>
          <a:ln w="9525">
            <a:noFill/>
          </a:ln>
        </p:spPr>
        <p:txBody>
          <a:bodyPr anchor="t" anchorCtr="0">
            <a:spAutoFit/>
          </a:bodyPr>
          <a:lstStyle/>
          <a:p>
            <a:pPr algn="ctr"/>
            <a:endParaRPr lang="zh-CN" altLang="en-US" dirty="0">
              <a:latin typeface="楷体_GB2312" pitchFamily="49" charset="-122"/>
              <a:ea typeface="楷体_GB2312" pitchFamily="49" charset="-122"/>
            </a:endParaRPr>
          </a:p>
        </p:txBody>
      </p:sp>
      <p:sp>
        <p:nvSpPr>
          <p:cNvPr id="61449" name="Text Box 13"/>
          <p:cNvSpPr txBox="1"/>
          <p:nvPr/>
        </p:nvSpPr>
        <p:spPr>
          <a:xfrm>
            <a:off x="1077913" y="115888"/>
            <a:ext cx="5365750" cy="519112"/>
          </a:xfrm>
          <a:prstGeom prst="rect">
            <a:avLst/>
          </a:prstGeom>
          <a:solidFill>
            <a:srgbClr val="008080"/>
          </a:solidFill>
          <a:ln w="9525">
            <a:noFill/>
          </a:ln>
        </p:spPr>
        <p:txBody>
          <a:bodyPr anchor="t" anchorCtr="0">
            <a:spAutoFit/>
          </a:bodyPr>
          <a:lstStyle/>
          <a:p>
            <a:pPr algn="ctr"/>
            <a:r>
              <a:rPr lang="zh-CN" altLang="en-US" b="1" dirty="0">
                <a:solidFill>
                  <a:srgbClr val="FFFF00"/>
                </a:solidFill>
                <a:latin typeface="楷体_GB2312" pitchFamily="49" charset="-122"/>
                <a:ea typeface="楷体_GB2312" pitchFamily="49" charset="-122"/>
              </a:rPr>
              <a:t>二、国际战略格局的历史演变</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5060"/>
                                        </p:tgtEl>
                                        <p:attrNameLst>
                                          <p:attrName>style.visibility</p:attrName>
                                        </p:attrNameLst>
                                      </p:cBhvr>
                                      <p:to>
                                        <p:strVal val="visible"/>
                                      </p:to>
                                    </p:set>
                                    <p:anim calcmode="lin" valueType="num">
                                      <p:cBhvr>
                                        <p:cTn id="7" dur="500" fill="hold"/>
                                        <p:tgtEl>
                                          <p:spTgt spid="45060"/>
                                        </p:tgtEl>
                                        <p:attrNameLst>
                                          <p:attrName>ppt_w</p:attrName>
                                        </p:attrNameLst>
                                      </p:cBhvr>
                                      <p:tavLst>
                                        <p:tav tm="0">
                                          <p:val>
                                            <p:fltVal val="0"/>
                                          </p:val>
                                        </p:tav>
                                        <p:tav tm="100000">
                                          <p:val>
                                            <p:strVal val="#ppt_w"/>
                                          </p:val>
                                        </p:tav>
                                      </p:tavLst>
                                    </p:anim>
                                    <p:anim calcmode="lin" valueType="num">
                                      <p:cBhvr>
                                        <p:cTn id="8" dur="500" fill="hold"/>
                                        <p:tgtEl>
                                          <p:spTgt spid="45060"/>
                                        </p:tgtEl>
                                        <p:attrNameLst>
                                          <p:attrName>ppt_h</p:attrName>
                                        </p:attrNameLst>
                                      </p:cBhvr>
                                      <p:tavLst>
                                        <p:tav tm="0">
                                          <p:val>
                                            <p:fltVal val="0"/>
                                          </p:val>
                                        </p:tav>
                                        <p:tav tm="100000">
                                          <p:val>
                                            <p:strVal val="#ppt_h"/>
                                          </p:val>
                                        </p:tav>
                                      </p:tavLst>
                                    </p:anim>
                                    <p:animEffect transition="in" filter="fade">
                                      <p:cBhvr>
                                        <p:cTn id="9" dur="500"/>
                                        <p:tgtEl>
                                          <p:spTgt spid="4506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5059"/>
                                        </p:tgtEl>
                                        <p:attrNameLst>
                                          <p:attrName>style.visibility</p:attrName>
                                        </p:attrNameLst>
                                      </p:cBhvr>
                                      <p:to>
                                        <p:strVal val="visible"/>
                                      </p:to>
                                    </p:set>
                                    <p:anim calcmode="lin" valueType="num">
                                      <p:cBhvr>
                                        <p:cTn id="12" dur="500" fill="hold"/>
                                        <p:tgtEl>
                                          <p:spTgt spid="45059"/>
                                        </p:tgtEl>
                                        <p:attrNameLst>
                                          <p:attrName>ppt_w</p:attrName>
                                        </p:attrNameLst>
                                      </p:cBhvr>
                                      <p:tavLst>
                                        <p:tav tm="0">
                                          <p:val>
                                            <p:fltVal val="0"/>
                                          </p:val>
                                        </p:tav>
                                        <p:tav tm="100000">
                                          <p:val>
                                            <p:strVal val="#ppt_w"/>
                                          </p:val>
                                        </p:tav>
                                      </p:tavLst>
                                    </p:anim>
                                    <p:anim calcmode="lin" valueType="num">
                                      <p:cBhvr>
                                        <p:cTn id="13" dur="500" fill="hold"/>
                                        <p:tgtEl>
                                          <p:spTgt spid="45059"/>
                                        </p:tgtEl>
                                        <p:attrNameLst>
                                          <p:attrName>ppt_h</p:attrName>
                                        </p:attrNameLst>
                                      </p:cBhvr>
                                      <p:tavLst>
                                        <p:tav tm="0">
                                          <p:val>
                                            <p:fltVal val="0"/>
                                          </p:val>
                                        </p:tav>
                                        <p:tav tm="100000">
                                          <p:val>
                                            <p:strVal val="#ppt_h"/>
                                          </p:val>
                                        </p:tav>
                                      </p:tavLst>
                                    </p:anim>
                                    <p:animEffect transition="in" filter="fade">
                                      <p:cBhvr>
                                        <p:cTn id="14" dur="500"/>
                                        <p:tgtEl>
                                          <p:spTgt spid="450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p:bldP spid="4506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ChangeArrowheads="1"/>
          </p:cNvSpPr>
          <p:nvPr/>
        </p:nvSpPr>
        <p:spPr bwMode="auto">
          <a:xfrm>
            <a:off x="900113" y="2492375"/>
            <a:ext cx="7488238" cy="2654300"/>
          </a:xfrm>
          <a:prstGeom prst="rect">
            <a:avLst/>
          </a:prstGeom>
          <a:noFill/>
          <a:ln w="9525">
            <a:noFill/>
            <a:miter lim="800000"/>
          </a:ln>
          <a:effectLst>
            <a:outerShdw dist="35921" dir="2700000" algn="ctr" rotWithShape="0">
              <a:schemeClr val="tx1"/>
            </a:outerShdw>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rgbClr val="FFFF00"/>
                </a:solidFill>
                <a:effectLst/>
                <a:uLnTx/>
                <a:uFillTx/>
                <a:latin typeface="方正美黑简体" pitchFamily="2" charset="-122"/>
                <a:ea typeface="方正美黑简体" pitchFamily="2" charset="-122"/>
                <a:cs typeface="+mn-cs"/>
              </a:rPr>
              <a:t>       </a:t>
            </a:r>
            <a:r>
              <a:rPr kumimoji="0" lang="zh-CN" altLang="en-US" sz="2800" b="0" i="0" u="none" strike="noStrike" kern="1200" cap="none" spc="0" normalizeH="0" baseline="0" noProof="0" dirty="0">
                <a:ln>
                  <a:noFill/>
                </a:ln>
                <a:solidFill>
                  <a:schemeClr val="bg1"/>
                </a:solidFill>
                <a:effectLst/>
                <a:uLnTx/>
                <a:uFillTx/>
                <a:latin typeface="方正美黑简体" pitchFamily="2" charset="-122"/>
                <a:ea typeface="方正美黑简体" pitchFamily="2" charset="-122"/>
                <a:cs typeface="+mn-cs"/>
              </a:rPr>
              <a:t>在全球综合国力竞争中，美国一枝独秀，但在国际政治、军事、经济领域，在具体的任何一个领域，美国已无力一人说了算，而不得不与一些重要国家或国家群体进行磋商，共同处理相关国际事务。 </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2800" b="0" i="0" u="none" strike="noStrike" kern="1200" cap="none" spc="0" normalizeH="0" baseline="0" noProof="0" dirty="0">
              <a:ln>
                <a:noFill/>
              </a:ln>
              <a:solidFill>
                <a:schemeClr val="bg1"/>
              </a:solidFill>
              <a:effectLst/>
              <a:uLnTx/>
              <a:uFillTx/>
              <a:latin typeface="方正美黑简体" pitchFamily="2" charset="-122"/>
              <a:ea typeface="方正美黑简体" pitchFamily="2" charset="-122"/>
              <a:cs typeface="+mn-cs"/>
            </a:endParaRPr>
          </a:p>
        </p:txBody>
      </p:sp>
      <p:sp>
        <p:nvSpPr>
          <p:cNvPr id="41986" name="Rectangle 12"/>
          <p:cNvSpPr>
            <a:spLocks noChangeArrowheads="1"/>
          </p:cNvSpPr>
          <p:nvPr/>
        </p:nvSpPr>
        <p:spPr bwMode="auto">
          <a:xfrm>
            <a:off x="577850" y="6200775"/>
            <a:ext cx="3562350" cy="396875"/>
          </a:xfrm>
          <a:prstGeom prst="rect">
            <a:avLst/>
          </a:prstGeom>
          <a:noFill/>
          <a:ln w="9525">
            <a:noFill/>
            <a:miter lim="800000"/>
          </a:ln>
          <a:effectLst>
            <a:outerShdw dist="35921" dir="2700000" algn="ctr" rotWithShape="0">
              <a:schemeClr val="tx1"/>
            </a:outerShdw>
          </a:effectLst>
        </p:spPr>
        <p:txBody>
          <a:bodyPr lIns="90000" tIns="46800" rIns="90000" bIns="4680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二、国际战略格局的历史演变</a:t>
            </a:r>
          </a:p>
        </p:txBody>
      </p:sp>
      <p:sp>
        <p:nvSpPr>
          <p:cNvPr id="41987" name="Rectangle 8"/>
          <p:cNvSpPr>
            <a:spLocks noChangeArrowheads="1"/>
          </p:cNvSpPr>
          <p:nvPr/>
        </p:nvSpPr>
        <p:spPr bwMode="auto">
          <a:xfrm>
            <a:off x="806450" y="1557338"/>
            <a:ext cx="2470150" cy="641350"/>
          </a:xfrm>
          <a:prstGeom prst="rect">
            <a:avLst/>
          </a:prstGeom>
          <a:noFill/>
          <a:ln w="9525">
            <a:noFill/>
            <a:miter lim="800000"/>
          </a:ln>
          <a:effectLst>
            <a:outerShdw dist="17961" dir="2700000" algn="ctr" rotWithShape="0">
              <a:schemeClr val="tx1"/>
            </a:outerShdw>
          </a:effec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600" b="0" i="0" u="none" strike="noStrike" kern="1200" cap="none" spc="0" normalizeH="0" baseline="0" noProof="0">
                <a:ln>
                  <a:noFill/>
                </a:ln>
                <a:solidFill>
                  <a:srgbClr val="FFFF00"/>
                </a:solidFill>
                <a:effectLst/>
                <a:uLnTx/>
                <a:uFillTx/>
                <a:latin typeface="方正美黑简体" pitchFamily="2" charset="-122"/>
                <a:ea typeface="方正美黑简体" pitchFamily="2" charset="-122"/>
                <a:cs typeface="+mn-cs"/>
              </a:rPr>
              <a:t>一超多强论</a:t>
            </a:r>
          </a:p>
        </p:txBody>
      </p:sp>
      <p:sp>
        <p:nvSpPr>
          <p:cNvPr id="62468" name="Text Box 10"/>
          <p:cNvSpPr txBox="1"/>
          <p:nvPr/>
        </p:nvSpPr>
        <p:spPr>
          <a:xfrm>
            <a:off x="5435600" y="0"/>
            <a:ext cx="3708400" cy="519113"/>
          </a:xfrm>
          <a:prstGeom prst="rect">
            <a:avLst/>
          </a:prstGeom>
          <a:gradFill rotWithShape="1">
            <a:gsLst>
              <a:gs pos="0">
                <a:srgbClr val="006666"/>
              </a:gs>
              <a:gs pos="100000">
                <a:srgbClr val="004141"/>
              </a:gs>
            </a:gsLst>
            <a:lin ang="0" scaled="1"/>
            <a:tileRect/>
          </a:gradFill>
          <a:ln w="9525">
            <a:noFill/>
          </a:ln>
        </p:spPr>
        <p:txBody>
          <a:bodyPr anchor="t" anchorCtr="0">
            <a:spAutoFit/>
          </a:bodyPr>
          <a:lstStyle/>
          <a:p>
            <a:pPr algn="ctr"/>
            <a:endParaRPr lang="zh-CN" altLang="en-US" dirty="0">
              <a:latin typeface="楷体_GB2312" pitchFamily="49" charset="-122"/>
              <a:ea typeface="楷体_GB2312" pitchFamily="49" charset="-122"/>
            </a:endParaRPr>
          </a:p>
        </p:txBody>
      </p:sp>
      <p:sp>
        <p:nvSpPr>
          <p:cNvPr id="62469" name="Text Box 13"/>
          <p:cNvSpPr txBox="1"/>
          <p:nvPr/>
        </p:nvSpPr>
        <p:spPr>
          <a:xfrm>
            <a:off x="1077913" y="115888"/>
            <a:ext cx="5365750" cy="519112"/>
          </a:xfrm>
          <a:prstGeom prst="rect">
            <a:avLst/>
          </a:prstGeom>
          <a:solidFill>
            <a:srgbClr val="008080"/>
          </a:solidFill>
          <a:ln w="9525">
            <a:noFill/>
          </a:ln>
        </p:spPr>
        <p:txBody>
          <a:bodyPr anchor="t" anchorCtr="0">
            <a:spAutoFit/>
          </a:bodyPr>
          <a:lstStyle/>
          <a:p>
            <a:pPr algn="ctr"/>
            <a:r>
              <a:rPr lang="zh-CN" altLang="en-US" b="1" dirty="0">
                <a:solidFill>
                  <a:srgbClr val="FFFF00"/>
                </a:solidFill>
                <a:latin typeface="楷体_GB2312" pitchFamily="49" charset="-122"/>
                <a:ea typeface="楷体_GB2312" pitchFamily="49" charset="-122"/>
              </a:rPr>
              <a:t>二、国际战略格局的历史演变</a:t>
            </a: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89" name="Picture 5" descr="沃勒斯坦多极过渡论"/>
          <p:cNvPicPr>
            <a:picLocks noChangeAspect="1"/>
          </p:cNvPicPr>
          <p:nvPr/>
        </p:nvPicPr>
        <p:blipFill>
          <a:blip r:embed="rId2"/>
          <a:stretch>
            <a:fillRect/>
          </a:stretch>
        </p:blipFill>
        <p:spPr>
          <a:xfrm>
            <a:off x="493713" y="1633538"/>
            <a:ext cx="3614737" cy="4213225"/>
          </a:xfrm>
          <a:prstGeom prst="rect">
            <a:avLst/>
          </a:prstGeom>
          <a:noFill/>
          <a:ln w="9525">
            <a:noFill/>
          </a:ln>
        </p:spPr>
      </p:pic>
      <p:sp>
        <p:nvSpPr>
          <p:cNvPr id="43010" name="Rectangle 2"/>
          <p:cNvSpPr>
            <a:spLocks noChangeArrowheads="1"/>
          </p:cNvSpPr>
          <p:nvPr/>
        </p:nvSpPr>
        <p:spPr bwMode="auto">
          <a:xfrm>
            <a:off x="4356100" y="1557338"/>
            <a:ext cx="3960813" cy="4362450"/>
          </a:xfrm>
          <a:prstGeom prst="rect">
            <a:avLst/>
          </a:prstGeom>
          <a:noFill/>
          <a:ln w="9525">
            <a:noFill/>
            <a:miter lim="800000"/>
          </a:ln>
          <a:effectLst>
            <a:outerShdw dist="35921" dir="2700000" algn="ctr" rotWithShape="0">
              <a:schemeClr val="tx1"/>
            </a:outerShdw>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a:ln>
                  <a:noFill/>
                </a:ln>
                <a:solidFill>
                  <a:srgbClr val="FFFF00"/>
                </a:solidFill>
                <a:effectLst/>
                <a:uLnTx/>
                <a:uFillTx/>
                <a:latin typeface="方正美黑简体" pitchFamily="2" charset="-122"/>
                <a:ea typeface="方正美黑简体" pitchFamily="2" charset="-122"/>
                <a:cs typeface="+mn-cs"/>
              </a:rPr>
              <a:t>       </a:t>
            </a:r>
            <a:r>
              <a:rPr kumimoji="0" lang="zh-CN" altLang="en-US" sz="2800" b="0" i="0" u="none" strike="noStrike" kern="1200" cap="none" spc="0" normalizeH="0" baseline="0" noProof="0">
                <a:ln>
                  <a:noFill/>
                </a:ln>
                <a:solidFill>
                  <a:schemeClr val="bg1"/>
                </a:solidFill>
                <a:effectLst/>
                <a:uLnTx/>
                <a:uFillTx/>
                <a:latin typeface="方正美黑简体" pitchFamily="2" charset="-122"/>
                <a:ea typeface="方正美黑简体" pitchFamily="2" charset="-122"/>
                <a:cs typeface="+mn-cs"/>
              </a:rPr>
              <a:t>两极瓦解后，完整意义上的多极格局尚未形成。但美国也无力在任何领域独自主导国际事务，而必须与其他重要国家协调，这表明单极格局并非客观存在。一超的相对优势正在缩小，多强的相对弱势正在转化。 </a:t>
            </a:r>
          </a:p>
        </p:txBody>
      </p:sp>
      <p:sp>
        <p:nvSpPr>
          <p:cNvPr id="63491" name="Rectangle 6"/>
          <p:cNvSpPr/>
          <p:nvPr/>
        </p:nvSpPr>
        <p:spPr>
          <a:xfrm>
            <a:off x="1581150" y="5454650"/>
            <a:ext cx="1406525" cy="457200"/>
          </a:xfrm>
          <a:prstGeom prst="rect">
            <a:avLst/>
          </a:prstGeom>
          <a:noFill/>
          <a:ln w="9525">
            <a:noFill/>
          </a:ln>
        </p:spPr>
        <p:txBody>
          <a:bodyPr wrap="none" lIns="90000" tIns="46800" rIns="90000" bIns="46800" anchor="t" anchorCtr="0">
            <a:spAutoFit/>
          </a:bodyPr>
          <a:lstStyle/>
          <a:p>
            <a:r>
              <a:rPr lang="zh-CN" altLang="en-US" sz="2400" b="1" dirty="0">
                <a:latin typeface="黑体" panose="02010609060101010101" pitchFamily="49" charset="-122"/>
                <a:ea typeface="黑体" panose="02010609060101010101" pitchFamily="49" charset="-122"/>
              </a:rPr>
              <a:t>沃勒斯坦</a:t>
            </a:r>
          </a:p>
        </p:txBody>
      </p:sp>
      <p:sp>
        <p:nvSpPr>
          <p:cNvPr id="43012" name="Rectangle 12"/>
          <p:cNvSpPr>
            <a:spLocks noChangeArrowheads="1"/>
          </p:cNvSpPr>
          <p:nvPr/>
        </p:nvSpPr>
        <p:spPr bwMode="auto">
          <a:xfrm>
            <a:off x="577850" y="6200775"/>
            <a:ext cx="3562350" cy="396875"/>
          </a:xfrm>
          <a:prstGeom prst="rect">
            <a:avLst/>
          </a:prstGeom>
          <a:noFill/>
          <a:ln w="9525">
            <a:noFill/>
            <a:miter lim="800000"/>
          </a:ln>
          <a:effectLst>
            <a:outerShdw dist="35921" dir="2700000" algn="ctr" rotWithShape="0">
              <a:schemeClr val="tx1"/>
            </a:outerShdw>
          </a:effectLst>
        </p:spPr>
        <p:txBody>
          <a:bodyPr lIns="90000" tIns="46800" rIns="90000" bIns="4680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cs"/>
              </a:rPr>
              <a:t>二、国际战略格局的历史演变</a:t>
            </a:r>
          </a:p>
        </p:txBody>
      </p:sp>
      <p:sp>
        <p:nvSpPr>
          <p:cNvPr id="43013" name="Rectangle 10"/>
          <p:cNvSpPr>
            <a:spLocks noChangeArrowheads="1"/>
          </p:cNvSpPr>
          <p:nvPr/>
        </p:nvSpPr>
        <p:spPr bwMode="auto">
          <a:xfrm>
            <a:off x="565150" y="1173163"/>
            <a:ext cx="2927350" cy="641350"/>
          </a:xfrm>
          <a:prstGeom prst="rect">
            <a:avLst/>
          </a:prstGeom>
          <a:noFill/>
          <a:ln w="9525">
            <a:noFill/>
            <a:miter lim="800000"/>
          </a:ln>
          <a:effectLst>
            <a:outerShdw dist="17961" dir="2700000" algn="ctr" rotWithShape="0">
              <a:schemeClr val="tx1"/>
            </a:outerShdw>
          </a:effec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600" b="0" i="0" u="none" strike="noStrike" kern="1200" cap="none" spc="0" normalizeH="0" baseline="0" noProof="0">
                <a:ln>
                  <a:noFill/>
                </a:ln>
                <a:solidFill>
                  <a:srgbClr val="FFFF00"/>
                </a:solidFill>
                <a:effectLst/>
                <a:uLnTx/>
                <a:uFillTx/>
                <a:latin typeface="方正美黑简体" pitchFamily="2" charset="-122"/>
                <a:ea typeface="方正美黑简体" pitchFamily="2" charset="-122"/>
                <a:cs typeface="+mn-cs"/>
              </a:rPr>
              <a:t>向多极过渡论</a:t>
            </a:r>
          </a:p>
        </p:txBody>
      </p:sp>
      <p:sp>
        <p:nvSpPr>
          <p:cNvPr id="63494" name="Text Box 10"/>
          <p:cNvSpPr txBox="1"/>
          <p:nvPr/>
        </p:nvSpPr>
        <p:spPr>
          <a:xfrm>
            <a:off x="5435600" y="0"/>
            <a:ext cx="3708400" cy="519113"/>
          </a:xfrm>
          <a:prstGeom prst="rect">
            <a:avLst/>
          </a:prstGeom>
          <a:gradFill rotWithShape="1">
            <a:gsLst>
              <a:gs pos="0">
                <a:srgbClr val="006666"/>
              </a:gs>
              <a:gs pos="100000">
                <a:srgbClr val="004141"/>
              </a:gs>
            </a:gsLst>
            <a:lin ang="0" scaled="1"/>
            <a:tileRect/>
          </a:gradFill>
          <a:ln w="9525">
            <a:noFill/>
          </a:ln>
        </p:spPr>
        <p:txBody>
          <a:bodyPr anchor="t" anchorCtr="0">
            <a:spAutoFit/>
          </a:bodyPr>
          <a:lstStyle/>
          <a:p>
            <a:pPr algn="ctr"/>
            <a:endParaRPr lang="zh-CN" altLang="en-US" dirty="0">
              <a:latin typeface="楷体_GB2312" pitchFamily="49" charset="-122"/>
              <a:ea typeface="楷体_GB2312" pitchFamily="49" charset="-122"/>
            </a:endParaRPr>
          </a:p>
        </p:txBody>
      </p:sp>
      <p:sp>
        <p:nvSpPr>
          <p:cNvPr id="63495" name="Text Box 13"/>
          <p:cNvSpPr txBox="1"/>
          <p:nvPr/>
        </p:nvSpPr>
        <p:spPr>
          <a:xfrm>
            <a:off x="1077913" y="115888"/>
            <a:ext cx="5365750" cy="519112"/>
          </a:xfrm>
          <a:prstGeom prst="rect">
            <a:avLst/>
          </a:prstGeom>
          <a:solidFill>
            <a:srgbClr val="008080"/>
          </a:solidFill>
          <a:ln w="9525">
            <a:noFill/>
          </a:ln>
        </p:spPr>
        <p:txBody>
          <a:bodyPr anchor="t" anchorCtr="0">
            <a:spAutoFit/>
          </a:bodyPr>
          <a:lstStyle/>
          <a:p>
            <a:pPr algn="ctr"/>
            <a:r>
              <a:rPr lang="zh-CN" altLang="en-US" b="1" dirty="0">
                <a:solidFill>
                  <a:srgbClr val="FFFF00"/>
                </a:solidFill>
                <a:latin typeface="楷体_GB2312" pitchFamily="49" charset="-122"/>
                <a:ea typeface="楷体_GB2312" pitchFamily="49" charset="-122"/>
              </a:rPr>
              <a:t>二、国际战略格局的历史演变</a:t>
            </a: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2" name="Rectangle 4"/>
          <p:cNvSpPr>
            <a:spLocks noChangeArrowheads="1"/>
          </p:cNvSpPr>
          <p:nvPr/>
        </p:nvSpPr>
        <p:spPr bwMode="auto">
          <a:xfrm>
            <a:off x="900113" y="1268413"/>
            <a:ext cx="3959225" cy="1800225"/>
          </a:xfrm>
          <a:prstGeom prst="rect">
            <a:avLst/>
          </a:prstGeom>
          <a:noFill/>
          <a:ln w="50800" algn="ctr">
            <a:noFill/>
            <a:miter lim="800000"/>
          </a:ln>
          <a:effectLst>
            <a:outerShdw dist="35921" dir="2700000" algn="ctr" rotWithShape="0">
              <a:schemeClr val="tx1"/>
            </a:outerShdw>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1" i="0" u="none" strike="noStrike" kern="1200" cap="none" spc="0" normalizeH="0" baseline="0" noProof="0">
                <a:ln>
                  <a:noFill/>
                </a:ln>
                <a:solidFill>
                  <a:schemeClr val="bg1"/>
                </a:solidFill>
                <a:effectLst/>
                <a:uLnTx/>
                <a:uFillTx/>
                <a:latin typeface="楷体_GB2312" pitchFamily="49" charset="-122"/>
                <a:ea typeface="楷体_GB2312" pitchFamily="49" charset="-122"/>
                <a:cs typeface="+mn-cs"/>
              </a:rPr>
              <a:t>　 </a:t>
            </a:r>
            <a:r>
              <a:rPr kumimoji="0" lang="zh-CN" altLang="en-US" sz="2800" b="1" i="0" u="none" strike="noStrike" kern="1200" cap="none" spc="0" normalizeH="0" baseline="0" noProof="0">
                <a:ln>
                  <a:noFill/>
                </a:ln>
                <a:solidFill>
                  <a:schemeClr val="bg1"/>
                </a:solidFill>
                <a:effectLst/>
                <a:uLnTx/>
                <a:uFillTx/>
                <a:latin typeface="方正美黑简体"/>
                <a:ea typeface="楷体_GB2312" pitchFamily="49" charset="-122"/>
                <a:cs typeface="+mn-cs"/>
              </a:rPr>
              <a:t>“</a:t>
            </a:r>
            <a:r>
              <a:rPr kumimoji="0" lang="zh-CN" altLang="en-US" sz="2800" b="1" i="0" u="none" strike="noStrike" kern="1200" cap="none" spc="0" normalizeH="0" baseline="0" noProof="0">
                <a:ln>
                  <a:noFill/>
                </a:ln>
                <a:solidFill>
                  <a:schemeClr val="bg1"/>
                </a:solidFill>
                <a:effectLst/>
                <a:uLnTx/>
                <a:uFillTx/>
                <a:latin typeface="楷体_GB2312" pitchFamily="49" charset="-122"/>
                <a:ea typeface="楷体_GB2312" pitchFamily="49" charset="-122"/>
                <a:cs typeface="+mn-cs"/>
              </a:rPr>
              <a:t>现在旧的格局在改变中，但实际上并没有结束，新格局还没有形成</a:t>
            </a:r>
            <a:r>
              <a:rPr kumimoji="0" lang="zh-CN" altLang="en-US" sz="2800" b="1" i="0" u="none" strike="noStrike" kern="1200" cap="none" spc="0" normalizeH="0" baseline="0" noProof="0">
                <a:ln>
                  <a:noFill/>
                </a:ln>
                <a:solidFill>
                  <a:schemeClr val="bg1"/>
                </a:solidFill>
                <a:effectLst/>
                <a:uLnTx/>
                <a:uFillTx/>
                <a:latin typeface="方正美黑简体"/>
                <a:ea typeface="楷体_GB2312" pitchFamily="49" charset="-122"/>
                <a:cs typeface="+mn-cs"/>
              </a:rPr>
              <a:t>”</a:t>
            </a:r>
            <a:endParaRPr kumimoji="0" lang="zh-CN" altLang="en-US" sz="2800" b="1" i="0" u="none" strike="noStrike" kern="1200" cap="none" spc="0" normalizeH="0" baseline="0" noProof="0">
              <a:ln>
                <a:noFill/>
              </a:ln>
              <a:solidFill>
                <a:schemeClr val="bg1"/>
              </a:solidFill>
              <a:effectLst/>
              <a:uLnTx/>
              <a:uFillTx/>
              <a:latin typeface="楷体_GB2312" pitchFamily="49" charset="-122"/>
              <a:ea typeface="楷体_GB2312" pitchFamily="49" charset="-122"/>
              <a:cs typeface="+mn-cs"/>
            </a:endParaRPr>
          </a:p>
        </p:txBody>
      </p:sp>
      <p:sp>
        <p:nvSpPr>
          <p:cNvPr id="375811" name="Rectangle 3"/>
          <p:cNvSpPr>
            <a:spLocks noChangeArrowheads="1"/>
          </p:cNvSpPr>
          <p:nvPr/>
        </p:nvSpPr>
        <p:spPr bwMode="auto">
          <a:xfrm>
            <a:off x="900113" y="2863850"/>
            <a:ext cx="3959225" cy="2227263"/>
          </a:xfrm>
          <a:prstGeom prst="rect">
            <a:avLst/>
          </a:prstGeom>
          <a:noFill/>
          <a:ln w="50800" algn="ctr">
            <a:noFill/>
            <a:miter lim="800000"/>
          </a:ln>
          <a:effectLst>
            <a:outerShdw dist="35921" dir="2700000" algn="ctr" rotWithShape="0">
              <a:schemeClr val="tx1"/>
            </a:outerShdw>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1" i="0" u="none" strike="noStrike" kern="1200" cap="none" spc="0" normalizeH="0" baseline="0" noProof="0">
                <a:ln>
                  <a:noFill/>
                </a:ln>
                <a:solidFill>
                  <a:schemeClr val="bg1"/>
                </a:solidFill>
                <a:effectLst/>
                <a:uLnTx/>
                <a:uFillTx/>
                <a:latin typeface="楷体_GB2312" pitchFamily="49" charset="-122"/>
                <a:ea typeface="楷体_GB2312" pitchFamily="49" charset="-122"/>
                <a:cs typeface="+mn-cs"/>
              </a:rPr>
              <a:t>　 </a:t>
            </a:r>
            <a:r>
              <a:rPr kumimoji="0" lang="zh-CN" altLang="en-US" sz="2800" b="1" i="0" u="none" strike="noStrike" kern="1200" cap="none" spc="0" normalizeH="0" baseline="0" noProof="0">
                <a:ln>
                  <a:noFill/>
                </a:ln>
                <a:solidFill>
                  <a:schemeClr val="bg1"/>
                </a:solidFill>
                <a:effectLst/>
                <a:uLnTx/>
                <a:uFillTx/>
                <a:latin typeface="方正美黑简体"/>
                <a:ea typeface="楷体_GB2312" pitchFamily="49" charset="-122"/>
                <a:cs typeface="+mn-cs"/>
              </a:rPr>
              <a:t>“</a:t>
            </a:r>
            <a:r>
              <a:rPr kumimoji="0" lang="zh-CN" altLang="en-US" sz="2800" b="1" i="0" u="none" strike="noStrike" kern="1200" cap="none" spc="0" normalizeH="0" baseline="0" noProof="0">
                <a:ln>
                  <a:noFill/>
                </a:ln>
                <a:solidFill>
                  <a:schemeClr val="bg1"/>
                </a:solidFill>
                <a:effectLst/>
                <a:uLnTx/>
                <a:uFillTx/>
                <a:latin typeface="楷体_GB2312" pitchFamily="49" charset="-122"/>
                <a:ea typeface="楷体_GB2312" pitchFamily="49" charset="-122"/>
                <a:cs typeface="+mn-cs"/>
              </a:rPr>
              <a:t>世界格局将来是三极也好，四极也好，五极也好，苏联总还是多极中的一个，不管它怎么削弱，甚至有几个</a:t>
            </a:r>
          </a:p>
        </p:txBody>
      </p:sp>
      <p:sp>
        <p:nvSpPr>
          <p:cNvPr id="375813" name="Rectangle 5"/>
          <p:cNvSpPr>
            <a:spLocks noChangeArrowheads="1"/>
          </p:cNvSpPr>
          <p:nvPr/>
        </p:nvSpPr>
        <p:spPr bwMode="auto">
          <a:xfrm>
            <a:off x="900113" y="5003800"/>
            <a:ext cx="7559675" cy="946150"/>
          </a:xfrm>
          <a:prstGeom prst="rect">
            <a:avLst/>
          </a:prstGeom>
          <a:noFill/>
          <a:ln w="50800" algn="ctr">
            <a:noFill/>
            <a:miter lim="800000"/>
          </a:ln>
          <a:effectLst>
            <a:outerShdw dist="35921" dir="2700000" algn="ctr" rotWithShape="0">
              <a:schemeClr val="tx1"/>
            </a:outerShdw>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1" i="0" u="none" strike="noStrike" kern="1200" cap="none" spc="0" normalizeH="0" baseline="0" noProof="0">
                <a:ln>
                  <a:noFill/>
                </a:ln>
                <a:solidFill>
                  <a:schemeClr val="bg1"/>
                </a:solidFill>
                <a:effectLst/>
                <a:uLnTx/>
                <a:uFillTx/>
                <a:latin typeface="楷体_GB2312" pitchFamily="49" charset="-122"/>
                <a:ea typeface="楷体_GB2312" pitchFamily="49" charset="-122"/>
                <a:cs typeface="+mn-cs"/>
              </a:rPr>
              <a:t>加盟共和国退出去。所谓多极，中国算一极。中国不要贬低自己，怎么样也算一极。</a:t>
            </a:r>
            <a:r>
              <a:rPr kumimoji="0" lang="zh-CN" altLang="en-US" sz="2800" b="1" i="0" u="none" strike="noStrike" kern="1200" cap="none" spc="0" normalizeH="0" baseline="0" noProof="0">
                <a:ln>
                  <a:noFill/>
                </a:ln>
                <a:solidFill>
                  <a:schemeClr val="bg1"/>
                </a:solidFill>
                <a:effectLst/>
                <a:uLnTx/>
                <a:uFillTx/>
                <a:latin typeface="方正美黑简体"/>
                <a:ea typeface="楷体_GB2312" pitchFamily="49" charset="-122"/>
                <a:cs typeface="+mn-cs"/>
              </a:rPr>
              <a:t>”</a:t>
            </a:r>
            <a:endParaRPr kumimoji="0" lang="zh-CN" altLang="en-US" sz="2800" b="1" i="0" u="none" strike="noStrike" kern="1200" cap="none" spc="0" normalizeH="0" baseline="0" noProof="0">
              <a:ln>
                <a:noFill/>
              </a:ln>
              <a:solidFill>
                <a:schemeClr val="bg1"/>
              </a:solidFill>
              <a:effectLst/>
              <a:uLnTx/>
              <a:uFillTx/>
              <a:latin typeface="楷体_GB2312" pitchFamily="49" charset="-122"/>
              <a:ea typeface="楷体_GB2312" pitchFamily="49" charset="-122"/>
              <a:cs typeface="+mn-cs"/>
            </a:endParaRPr>
          </a:p>
        </p:txBody>
      </p:sp>
      <p:pic>
        <p:nvPicPr>
          <p:cNvPr id="375815" name="Picture 7"/>
          <p:cNvPicPr>
            <a:picLocks noChangeAspect="1" noChangeArrowheads="1"/>
          </p:cNvPicPr>
          <p:nvPr/>
        </p:nvPicPr>
        <p:blipFill>
          <a:blip r:embed="rId2"/>
          <a:srcRect b="24138"/>
          <a:stretch>
            <a:fillRect/>
          </a:stretch>
        </p:blipFill>
        <p:spPr bwMode="auto">
          <a:xfrm>
            <a:off x="4717059" y="1367461"/>
            <a:ext cx="3309756" cy="3612371"/>
          </a:xfrm>
          <a:prstGeom prst="rect">
            <a:avLst/>
          </a:prstGeom>
          <a:ln>
            <a:noFill/>
          </a:ln>
          <a:effectLst>
            <a:outerShdw blurRad="292100" dist="139700" dir="2700000" algn="tl" rotWithShape="0">
              <a:srgbClr val="333333">
                <a:alpha val="65000"/>
              </a:srgbClr>
            </a:outerShdw>
          </a:effectLst>
          <a:scene3d>
            <a:camera prst="orthographicFront"/>
            <a:lightRig rig="threePt" dir="t"/>
          </a:scene3d>
          <a:sp3d>
            <a:bevelT w="114300" prst="hardEdge"/>
          </a:sp3d>
        </p:spPr>
      </p:pic>
      <p:sp>
        <p:nvSpPr>
          <p:cNvPr id="64517" name="Text Box 10"/>
          <p:cNvSpPr txBox="1"/>
          <p:nvPr/>
        </p:nvSpPr>
        <p:spPr>
          <a:xfrm>
            <a:off x="1077913" y="115888"/>
            <a:ext cx="5365750" cy="519112"/>
          </a:xfrm>
          <a:prstGeom prst="rect">
            <a:avLst/>
          </a:prstGeom>
          <a:solidFill>
            <a:srgbClr val="008080"/>
          </a:solidFill>
          <a:ln w="38100">
            <a:noFill/>
          </a:ln>
        </p:spPr>
        <p:txBody>
          <a:bodyPr anchor="t" anchorCtr="0">
            <a:spAutoFit/>
          </a:bodyPr>
          <a:lstStyle/>
          <a:p>
            <a:r>
              <a:rPr lang="zh-CN" altLang="en-US" b="1" dirty="0">
                <a:solidFill>
                  <a:srgbClr val="FFFF00"/>
                </a:solidFill>
                <a:latin typeface="楷体_GB2312" pitchFamily="49" charset="-122"/>
                <a:ea typeface="楷体_GB2312" pitchFamily="49" charset="-122"/>
              </a:rPr>
              <a:t>二、国际战略格局的历史演变</a:t>
            </a:r>
          </a:p>
        </p:txBody>
      </p:sp>
      <p:sp>
        <p:nvSpPr>
          <p:cNvPr id="64518" name="Text Box 12"/>
          <p:cNvSpPr txBox="1"/>
          <p:nvPr/>
        </p:nvSpPr>
        <p:spPr>
          <a:xfrm>
            <a:off x="6443663" y="0"/>
            <a:ext cx="2700337" cy="519113"/>
          </a:xfrm>
          <a:prstGeom prst="rect">
            <a:avLst/>
          </a:prstGeom>
          <a:gradFill rotWithShape="1">
            <a:gsLst>
              <a:gs pos="0">
                <a:srgbClr val="006666"/>
              </a:gs>
              <a:gs pos="100000">
                <a:srgbClr val="004141"/>
              </a:gs>
            </a:gsLst>
            <a:lin ang="0" scaled="1"/>
            <a:tileRect/>
          </a:gradFill>
          <a:ln w="38100">
            <a:noFill/>
          </a:ln>
        </p:spPr>
        <p:txBody>
          <a:bodyPr anchor="t" anchorCtr="0">
            <a:spAutoFit/>
          </a:bodyPr>
          <a:lstStyle/>
          <a:p>
            <a:endParaRPr lang="zh-CN" altLang="en-US" dirty="0">
              <a:latin typeface="楷体_GB2312" pitchFamily="49" charset="-122"/>
              <a:ea typeface="楷体_GB2312" pitchFamily="49" charset="-122"/>
            </a:endParaRPr>
          </a:p>
        </p:txBody>
      </p:sp>
      <p:sp>
        <p:nvSpPr>
          <p:cNvPr id="8" name="Rectangle 12"/>
          <p:cNvSpPr>
            <a:spLocks noChangeArrowheads="1"/>
          </p:cNvSpPr>
          <p:nvPr/>
        </p:nvSpPr>
        <p:spPr bwMode="auto">
          <a:xfrm>
            <a:off x="577850" y="6200775"/>
            <a:ext cx="3562350" cy="396875"/>
          </a:xfrm>
          <a:prstGeom prst="rect">
            <a:avLst/>
          </a:prstGeom>
          <a:noFill/>
          <a:ln w="9525">
            <a:noFill/>
            <a:miter lim="800000"/>
          </a:ln>
          <a:effectLst>
            <a:outerShdw dist="35921" dir="2700000" algn="ctr" rotWithShape="0">
              <a:schemeClr val="tx1"/>
            </a:outerShdw>
          </a:effectLst>
        </p:spPr>
        <p:txBody>
          <a:bodyPr lIns="90000" tIns="46800" rIns="90000" bIns="4680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cs"/>
              </a:rPr>
              <a:t>二、国际战略格局的历史演变</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7" name="Picture 3" descr="美国 拷贝"/>
          <p:cNvPicPr>
            <a:picLocks noChangeAspect="1"/>
          </p:cNvPicPr>
          <p:nvPr/>
        </p:nvPicPr>
        <p:blipFill>
          <a:blip r:embed="rId2"/>
          <a:srcRect l="4022" r="5444"/>
          <a:stretch>
            <a:fillRect/>
          </a:stretch>
        </p:blipFill>
        <p:spPr>
          <a:xfrm>
            <a:off x="0" y="3327400"/>
            <a:ext cx="9144000" cy="2838450"/>
          </a:xfrm>
          <a:prstGeom prst="rect">
            <a:avLst/>
          </a:prstGeom>
          <a:noFill/>
          <a:ln w="9525">
            <a:noFill/>
          </a:ln>
        </p:spPr>
      </p:pic>
      <p:sp>
        <p:nvSpPr>
          <p:cNvPr id="45058" name="Rectangle 5"/>
          <p:cNvSpPr>
            <a:spLocks noChangeArrowheads="1"/>
          </p:cNvSpPr>
          <p:nvPr/>
        </p:nvSpPr>
        <p:spPr bwMode="auto">
          <a:xfrm>
            <a:off x="496888" y="915988"/>
            <a:ext cx="8137525" cy="3170238"/>
          </a:xfrm>
          <a:prstGeom prst="rect">
            <a:avLst/>
          </a:prstGeom>
          <a:noFill/>
          <a:ln w="50800">
            <a:noFill/>
            <a:miter lim="800000"/>
          </a:ln>
          <a:effectLst>
            <a:outerShdw dist="35921" dir="2700000" algn="ctr" rotWithShape="0">
              <a:schemeClr val="tx1"/>
            </a:outerShdw>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0" i="0" u="none" strike="noStrike" kern="1200" cap="none" spc="0" normalizeH="0" baseline="0" noProof="0">
                <a:ln>
                  <a:noFill/>
                </a:ln>
                <a:solidFill>
                  <a:schemeClr val="bg1"/>
                </a:solidFill>
                <a:effectLst/>
                <a:uLnTx/>
                <a:uFillTx/>
                <a:latin typeface="方正美黑简体" pitchFamily="2" charset="-122"/>
                <a:ea typeface="方正美黑简体" pitchFamily="2" charset="-122"/>
                <a:cs typeface="+mn-cs"/>
              </a:rPr>
              <a:t>    </a:t>
            </a:r>
            <a:r>
              <a:rPr kumimoji="0" lang="zh-CN" altLang="en-US" sz="4000" b="0" i="0" u="none" strike="noStrike" kern="1200" cap="none" spc="0" normalizeH="0" baseline="0" noProof="0">
                <a:ln>
                  <a:noFill/>
                </a:ln>
                <a:solidFill>
                  <a:schemeClr val="bg1"/>
                </a:solidFill>
                <a:effectLst/>
                <a:uLnTx/>
                <a:uFillTx/>
                <a:latin typeface="方正美黑简体" pitchFamily="2" charset="-122"/>
                <a:ea typeface="方正美黑简体" pitchFamily="2" charset="-122"/>
                <a:cs typeface="+mn-cs"/>
              </a:rPr>
              <a:t>两极格局结束后，当前世界主要政治力量对比呈现“一超”和“多强”并立的竞争态势，多极化趋势不可阻挡。和平，发展，合作，共赢成为时代潮流！</a:t>
            </a:r>
          </a:p>
        </p:txBody>
      </p:sp>
      <p:sp>
        <p:nvSpPr>
          <p:cNvPr id="65539" name="Text Box 11"/>
          <p:cNvSpPr txBox="1"/>
          <p:nvPr/>
        </p:nvSpPr>
        <p:spPr>
          <a:xfrm>
            <a:off x="5507038" y="0"/>
            <a:ext cx="3636962" cy="517525"/>
          </a:xfrm>
          <a:prstGeom prst="rect">
            <a:avLst/>
          </a:prstGeom>
          <a:gradFill rotWithShape="1">
            <a:gsLst>
              <a:gs pos="0">
                <a:srgbClr val="006666"/>
              </a:gs>
              <a:gs pos="100000">
                <a:srgbClr val="004141"/>
              </a:gs>
            </a:gsLst>
            <a:lin ang="0" scaled="1"/>
            <a:tileRect/>
          </a:gradFill>
          <a:ln w="38100">
            <a:noFill/>
          </a:ln>
        </p:spPr>
        <p:txBody>
          <a:bodyPr anchor="t" anchorCtr="0">
            <a:spAutoFit/>
          </a:bodyPr>
          <a:lstStyle/>
          <a:p>
            <a:pPr algn="ctr"/>
            <a:endParaRPr lang="zh-CN" altLang="en-US" dirty="0">
              <a:latin typeface="黑体" panose="02010609060101010101" pitchFamily="49" charset="-122"/>
              <a:ea typeface="Times New Roman" panose="02020603050405020304" pitchFamily="18" charset="0"/>
            </a:endParaRPr>
          </a:p>
        </p:txBody>
      </p:sp>
      <p:sp>
        <p:nvSpPr>
          <p:cNvPr id="65540" name="Text Box 10"/>
          <p:cNvSpPr txBox="1"/>
          <p:nvPr/>
        </p:nvSpPr>
        <p:spPr>
          <a:xfrm>
            <a:off x="1077913" y="115888"/>
            <a:ext cx="5365750" cy="519112"/>
          </a:xfrm>
          <a:prstGeom prst="rect">
            <a:avLst/>
          </a:prstGeom>
          <a:solidFill>
            <a:srgbClr val="008080"/>
          </a:solidFill>
          <a:ln w="38100">
            <a:noFill/>
          </a:ln>
        </p:spPr>
        <p:txBody>
          <a:bodyPr anchor="t" anchorCtr="0">
            <a:spAutoFit/>
          </a:bodyPr>
          <a:lstStyle/>
          <a:p>
            <a:r>
              <a:rPr lang="zh-CN" altLang="en-US" b="1" dirty="0">
                <a:solidFill>
                  <a:srgbClr val="FFFF00"/>
                </a:solidFill>
                <a:latin typeface="楷体_GB2312" pitchFamily="49" charset="-122"/>
                <a:ea typeface="楷体_GB2312" pitchFamily="49" charset="-122"/>
              </a:rPr>
              <a:t>二、国际战略格局的历史演变</a:t>
            </a:r>
          </a:p>
        </p:txBody>
      </p:sp>
      <p:sp>
        <p:nvSpPr>
          <p:cNvPr id="6" name="Rectangle 12"/>
          <p:cNvSpPr>
            <a:spLocks noChangeArrowheads="1"/>
          </p:cNvSpPr>
          <p:nvPr/>
        </p:nvSpPr>
        <p:spPr bwMode="auto">
          <a:xfrm>
            <a:off x="577850" y="6200775"/>
            <a:ext cx="3562350" cy="396875"/>
          </a:xfrm>
          <a:prstGeom prst="rect">
            <a:avLst/>
          </a:prstGeom>
          <a:noFill/>
          <a:ln w="9525">
            <a:noFill/>
            <a:miter lim="800000"/>
          </a:ln>
          <a:effectLst>
            <a:outerShdw dist="35921" dir="2700000" algn="ctr" rotWithShape="0">
              <a:schemeClr val="tx1"/>
            </a:outerShdw>
          </a:effectLst>
        </p:spPr>
        <p:txBody>
          <a:bodyPr lIns="90000" tIns="46800" rIns="90000" bIns="4680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cs"/>
              </a:rPr>
              <a:t>二、国际战略格局的历史演变</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8"/>
          <p:cNvSpPr>
            <a:spLocks noChangeArrowheads="1"/>
          </p:cNvSpPr>
          <p:nvPr/>
        </p:nvSpPr>
        <p:spPr bwMode="auto">
          <a:xfrm>
            <a:off x="863600" y="1773238"/>
            <a:ext cx="7669213" cy="1922463"/>
          </a:xfrm>
          <a:prstGeom prst="rect">
            <a:avLst/>
          </a:prstGeom>
          <a:noFill/>
          <a:ln w="9525">
            <a:noFill/>
            <a:miter lim="800000"/>
          </a:ln>
          <a:effectLst>
            <a:outerShdw dist="35921" dir="2700000" algn="ctr" rotWithShape="0">
              <a:schemeClr val="tx1"/>
            </a:outerShdw>
          </a:effectLst>
        </p:spPr>
        <p:txBody>
          <a:bodyPr lIns="90000" tIns="46800" rIns="90000" bIns="4680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600" b="1" i="0" u="none" strike="noStrike" kern="1200" cap="none" spc="0" normalizeH="0" baseline="0" noProof="0">
                <a:ln>
                  <a:noFill/>
                </a:ln>
                <a:solidFill>
                  <a:srgbClr val="FFFF00"/>
                </a:solidFill>
                <a:effectLst/>
                <a:uLnTx/>
                <a:uFillTx/>
                <a:latin typeface="华文中宋" panose="02010600040101010101" pitchFamily="2" charset="-122"/>
                <a:ea typeface="华文中宋" panose="02010600040101010101" pitchFamily="2" charset="-122"/>
                <a:cs typeface="+mn-cs"/>
              </a:rPr>
              <a:t>一、国际战略格局的内涵和类型</a:t>
            </a:r>
            <a:br>
              <a:rPr kumimoji="0" lang="zh-CN" altLang="en-US" sz="3600" b="1" i="0" u="none" strike="noStrike" kern="1200" cap="none" spc="0" normalizeH="0" baseline="0" noProof="0">
                <a:ln>
                  <a:noFill/>
                </a:ln>
                <a:solidFill>
                  <a:srgbClr val="FFFF00"/>
                </a:solidFill>
                <a:effectLst/>
                <a:uLnTx/>
                <a:uFillTx/>
                <a:latin typeface="华文中宋" panose="02010600040101010101" pitchFamily="2" charset="-122"/>
                <a:ea typeface="华文中宋" panose="02010600040101010101" pitchFamily="2" charset="-122"/>
                <a:cs typeface="+mn-cs"/>
              </a:rPr>
            </a:br>
            <a:endParaRPr kumimoji="0" lang="zh-CN" altLang="en-US" sz="2400" b="1" i="0" u="none" strike="noStrike" kern="1200" cap="none" spc="0" normalizeH="0" baseline="0" noProof="0">
              <a:ln>
                <a:noFill/>
              </a:ln>
              <a:solidFill>
                <a:srgbClr val="FFFF00"/>
              </a:solidFill>
              <a:effectLst/>
              <a:uLnTx/>
              <a:uFillTx/>
              <a:latin typeface="华文中宋" panose="02010600040101010101" pitchFamily="2" charset="-122"/>
              <a:ea typeface="华文中宋" panose="0201060004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600" b="1" i="0" u="none" strike="noStrike" kern="1200" cap="none" spc="0" normalizeH="0" baseline="0" noProof="0">
                <a:ln>
                  <a:noFill/>
                </a:ln>
                <a:solidFill>
                  <a:srgbClr val="FFFF00"/>
                </a:solidFill>
                <a:effectLst/>
                <a:uLnTx/>
                <a:uFillTx/>
                <a:latin typeface="华文中宋" panose="02010600040101010101" pitchFamily="2" charset="-122"/>
                <a:ea typeface="华文中宋" panose="02010600040101010101" pitchFamily="2" charset="-122"/>
                <a:cs typeface="+mn-cs"/>
              </a:rPr>
              <a:t>二、国际战略格局的历史演变</a:t>
            </a:r>
            <a:br>
              <a:rPr kumimoji="0" lang="zh-CN" altLang="en-US" sz="3600" b="1" i="0" u="none" strike="noStrike" kern="1200" cap="none" spc="0" normalizeH="0" baseline="0" noProof="0">
                <a:ln>
                  <a:noFill/>
                </a:ln>
                <a:solidFill>
                  <a:srgbClr val="FFFF00"/>
                </a:solidFill>
                <a:effectLst/>
                <a:uLnTx/>
                <a:uFillTx/>
                <a:latin typeface="华文中宋" panose="02010600040101010101" pitchFamily="2" charset="-122"/>
                <a:ea typeface="华文中宋" panose="02010600040101010101" pitchFamily="2" charset="-122"/>
                <a:cs typeface="+mn-cs"/>
              </a:rPr>
            </a:br>
            <a:endParaRPr kumimoji="0" lang="zh-CN" altLang="en-US" sz="2400" b="1" i="0" u="none" strike="noStrike" kern="1200" cap="none" spc="0" normalizeH="0" baseline="0" noProof="0">
              <a:ln>
                <a:noFill/>
              </a:ln>
              <a:solidFill>
                <a:srgbClr val="FFFF00"/>
              </a:solidFill>
              <a:effectLst/>
              <a:uLnTx/>
              <a:uFillTx/>
              <a:latin typeface="华文中宋" panose="02010600040101010101" pitchFamily="2" charset="-122"/>
              <a:ea typeface="华文中宋" panose="02010600040101010101" pitchFamily="2" charset="-122"/>
              <a:cs typeface="+mn-cs"/>
            </a:endParaRPr>
          </a:p>
        </p:txBody>
      </p:sp>
      <p:sp>
        <p:nvSpPr>
          <p:cNvPr id="14338" name="Text Box 10"/>
          <p:cNvSpPr txBox="1"/>
          <p:nvPr/>
        </p:nvSpPr>
        <p:spPr>
          <a:xfrm>
            <a:off x="5435600" y="0"/>
            <a:ext cx="3708400" cy="519113"/>
          </a:xfrm>
          <a:prstGeom prst="rect">
            <a:avLst/>
          </a:prstGeom>
          <a:gradFill rotWithShape="1">
            <a:gsLst>
              <a:gs pos="0">
                <a:srgbClr val="006666"/>
              </a:gs>
              <a:gs pos="100000">
                <a:srgbClr val="004141"/>
              </a:gs>
            </a:gsLst>
            <a:lin ang="0" scaled="1"/>
            <a:tileRect/>
          </a:gradFill>
          <a:ln w="9525">
            <a:noFill/>
          </a:ln>
        </p:spPr>
        <p:txBody>
          <a:bodyPr anchor="t" anchorCtr="0">
            <a:spAutoFit/>
          </a:bodyPr>
          <a:lstStyle/>
          <a:p>
            <a:pPr algn="ctr"/>
            <a:endParaRPr lang="zh-CN" altLang="en-US" dirty="0">
              <a:latin typeface="楷体_GB2312" pitchFamily="49" charset="-122"/>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Effect transition="in" filter="wipe(left)">
                                      <p:cBhvr>
                                        <p:cTn id="7" dur="1000"/>
                                        <p:tgtEl>
                                          <p:spTgt spid="6146">
                                            <p:txEl>
                                              <p:pRg st="0" end="0"/>
                                            </p:txEl>
                                          </p:spTgt>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6146">
                                            <p:txEl>
                                              <p:pRg st="1" end="1"/>
                                            </p:txEl>
                                          </p:spTgt>
                                        </p:tgtEl>
                                        <p:attrNameLst>
                                          <p:attrName>style.visibility</p:attrName>
                                        </p:attrNameLst>
                                      </p:cBhvr>
                                      <p:to>
                                        <p:strVal val="visible"/>
                                      </p:to>
                                    </p:set>
                                    <p:animEffect transition="in" filter="wipe(left)">
                                      <p:cBhvr>
                                        <p:cTn id="11" dur="1000"/>
                                        <p:tgtEl>
                                          <p:spTgt spid="614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3" descr="美国 拷贝"/>
          <p:cNvPicPr>
            <a:picLocks noChangeAspect="1"/>
          </p:cNvPicPr>
          <p:nvPr/>
        </p:nvPicPr>
        <p:blipFill>
          <a:blip r:embed="rId2"/>
          <a:srcRect l="4022" r="5444"/>
          <a:stretch>
            <a:fillRect/>
          </a:stretch>
        </p:blipFill>
        <p:spPr>
          <a:xfrm>
            <a:off x="0" y="3327400"/>
            <a:ext cx="9144000" cy="2838450"/>
          </a:xfrm>
          <a:prstGeom prst="rect">
            <a:avLst/>
          </a:prstGeom>
          <a:noFill/>
          <a:ln w="9525">
            <a:noFill/>
          </a:ln>
        </p:spPr>
      </p:pic>
      <p:sp>
        <p:nvSpPr>
          <p:cNvPr id="66562" name="Text Box 11"/>
          <p:cNvSpPr txBox="1"/>
          <p:nvPr/>
        </p:nvSpPr>
        <p:spPr>
          <a:xfrm>
            <a:off x="5507038" y="0"/>
            <a:ext cx="3636962" cy="517525"/>
          </a:xfrm>
          <a:prstGeom prst="rect">
            <a:avLst/>
          </a:prstGeom>
          <a:gradFill rotWithShape="1">
            <a:gsLst>
              <a:gs pos="0">
                <a:srgbClr val="006666"/>
              </a:gs>
              <a:gs pos="100000">
                <a:srgbClr val="004141"/>
              </a:gs>
            </a:gsLst>
            <a:lin ang="0" scaled="1"/>
            <a:tileRect/>
          </a:gradFill>
          <a:ln w="38100">
            <a:noFill/>
          </a:ln>
        </p:spPr>
        <p:txBody>
          <a:bodyPr anchor="t" anchorCtr="0">
            <a:spAutoFit/>
          </a:bodyPr>
          <a:lstStyle/>
          <a:p>
            <a:pPr algn="ctr"/>
            <a:endParaRPr lang="zh-CN" altLang="en-US" dirty="0">
              <a:latin typeface="黑体" panose="02010609060101010101" pitchFamily="49" charset="-122"/>
              <a:ea typeface="Times New Roman" panose="02020603050405020304" pitchFamily="18" charset="0"/>
            </a:endParaRPr>
          </a:p>
        </p:txBody>
      </p:sp>
      <p:sp>
        <p:nvSpPr>
          <p:cNvPr id="66563" name="Text Box 10"/>
          <p:cNvSpPr txBox="1"/>
          <p:nvPr/>
        </p:nvSpPr>
        <p:spPr>
          <a:xfrm>
            <a:off x="1077913" y="115888"/>
            <a:ext cx="5365750" cy="519112"/>
          </a:xfrm>
          <a:prstGeom prst="rect">
            <a:avLst/>
          </a:prstGeom>
          <a:solidFill>
            <a:srgbClr val="008080"/>
          </a:solidFill>
          <a:ln w="38100">
            <a:noFill/>
          </a:ln>
        </p:spPr>
        <p:txBody>
          <a:bodyPr anchor="t" anchorCtr="0">
            <a:spAutoFit/>
          </a:bodyPr>
          <a:lstStyle/>
          <a:p>
            <a:r>
              <a:rPr lang="zh-CN" altLang="en-US" b="1" dirty="0">
                <a:solidFill>
                  <a:srgbClr val="FFFF00"/>
                </a:solidFill>
                <a:latin typeface="楷体_GB2312" pitchFamily="49" charset="-122"/>
                <a:ea typeface="楷体_GB2312" pitchFamily="49" charset="-122"/>
              </a:rPr>
              <a:t>二、国际战略格局的历史演变</a:t>
            </a:r>
          </a:p>
        </p:txBody>
      </p:sp>
      <p:sp>
        <p:nvSpPr>
          <p:cNvPr id="6" name="Rectangle 12"/>
          <p:cNvSpPr>
            <a:spLocks noChangeArrowheads="1"/>
          </p:cNvSpPr>
          <p:nvPr/>
        </p:nvSpPr>
        <p:spPr bwMode="auto">
          <a:xfrm>
            <a:off x="577850" y="6200775"/>
            <a:ext cx="3562350" cy="396875"/>
          </a:xfrm>
          <a:prstGeom prst="rect">
            <a:avLst/>
          </a:prstGeom>
          <a:noFill/>
          <a:ln w="9525">
            <a:noFill/>
            <a:miter lim="800000"/>
          </a:ln>
          <a:effectLst>
            <a:outerShdw dist="35921" dir="2700000" algn="ctr" rotWithShape="0">
              <a:schemeClr val="tx1"/>
            </a:outerShdw>
          </a:effectLst>
        </p:spPr>
        <p:txBody>
          <a:bodyPr lIns="90000" tIns="46800" rIns="90000" bIns="4680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cs"/>
              </a:rPr>
              <a:t>二、国际战略格局的历史演变</a:t>
            </a:r>
          </a:p>
        </p:txBody>
      </p:sp>
      <p:sp>
        <p:nvSpPr>
          <p:cNvPr id="66565" name="文本框 1"/>
          <p:cNvSpPr txBox="1"/>
          <p:nvPr/>
        </p:nvSpPr>
        <p:spPr>
          <a:xfrm>
            <a:off x="315913" y="1124680"/>
            <a:ext cx="8647112" cy="1077218"/>
          </a:xfrm>
          <a:prstGeom prst="rect">
            <a:avLst/>
          </a:prstGeom>
          <a:noFill/>
          <a:ln w="9525">
            <a:noFill/>
          </a:ln>
        </p:spPr>
        <p:txBody>
          <a:bodyPr anchor="t" anchorCtr="0">
            <a:spAutoFit/>
          </a:bodyPr>
          <a:lstStyle/>
          <a:p>
            <a:r>
              <a:rPr lang="en-US" altLang="zh-CN" sz="3200" dirty="0">
                <a:latin typeface="方正美黑简体" pitchFamily="2" charset="-122"/>
                <a:ea typeface="方正美黑简体" pitchFamily="2" charset="-122"/>
              </a:rPr>
              <a:t>”</a:t>
            </a:r>
            <a:r>
              <a:rPr lang="zh-CN" altLang="en-US" sz="3200" dirty="0">
                <a:latin typeface="方正美黑简体" pitchFamily="2" charset="-122"/>
                <a:ea typeface="方正美黑简体" pitchFamily="2" charset="-122"/>
              </a:rPr>
              <a:t>世界潮流，浩浩荡荡，顺之则昌，逆之则亡!</a:t>
            </a:r>
            <a:r>
              <a:rPr lang="en-US" altLang="zh-CN" sz="3200" dirty="0">
                <a:latin typeface="方正美黑简体" pitchFamily="2" charset="-122"/>
                <a:ea typeface="方正美黑简体" pitchFamily="2" charset="-122"/>
              </a:rPr>
              <a:t>”</a:t>
            </a:r>
          </a:p>
          <a:p>
            <a:r>
              <a:rPr lang="en-US" altLang="zh-CN" sz="3200" dirty="0">
                <a:latin typeface="方正美黑简体" pitchFamily="2" charset="-122"/>
                <a:ea typeface="方正美黑简体" pitchFamily="2" charset="-122"/>
              </a:rPr>
              <a:t>         --</a:t>
            </a:r>
            <a:r>
              <a:rPr lang="zh-CN" altLang="en-US" sz="3200" dirty="0">
                <a:latin typeface="方正美黑简体" pitchFamily="2" charset="-122"/>
                <a:ea typeface="方正美黑简体" pitchFamily="2" charset="-122"/>
              </a:rPr>
              <a:t>民主革命先行者孙中山</a:t>
            </a:r>
          </a:p>
        </p:txBody>
      </p:sp>
      <p:sp>
        <p:nvSpPr>
          <p:cNvPr id="3" name="文本框 2">
            <a:extLst>
              <a:ext uri="{FF2B5EF4-FFF2-40B4-BE49-F238E27FC236}">
                <a16:creationId xmlns:a16="http://schemas.microsoft.com/office/drawing/2014/main" id="{E9F4B270-B75D-9E15-CFDC-20D3663AB3AE}"/>
              </a:ext>
            </a:extLst>
          </p:cNvPr>
          <p:cNvSpPr txBox="1"/>
          <p:nvPr/>
        </p:nvSpPr>
        <p:spPr>
          <a:xfrm>
            <a:off x="577849" y="2236823"/>
            <a:ext cx="8250237" cy="2062103"/>
          </a:xfrm>
          <a:prstGeom prst="rect">
            <a:avLst/>
          </a:prstGeom>
          <a:noFill/>
        </p:spPr>
        <p:txBody>
          <a:bodyPr wrap="square">
            <a:spAutoFit/>
          </a:bodyPr>
          <a:lstStyle/>
          <a:p>
            <a:r>
              <a:rPr lang="en-US" altLang="zh-CN" sz="3200" dirty="0">
                <a:ea typeface="方正美黑简体" pitchFamily="2" charset="-122"/>
              </a:rPr>
              <a:t>“</a:t>
            </a:r>
            <a:r>
              <a:rPr lang="zh-CN" altLang="en-US" sz="3200" dirty="0">
                <a:ea typeface="方正美黑简体" pitchFamily="2" charset="-122"/>
              </a:rPr>
              <a:t>历史车轮滚滚向前，时代潮流浩浩荡荡，历史只会眷顾坚定者，奋进者，搏击者，而不会等待犹豫者，懈怠者，畏难者。</a:t>
            </a:r>
            <a:r>
              <a:rPr lang="en-US" altLang="zh-CN" sz="3200" dirty="0">
                <a:ea typeface="方正美黑简体" pitchFamily="2" charset="-122"/>
              </a:rPr>
              <a:t>”</a:t>
            </a:r>
          </a:p>
          <a:p>
            <a:r>
              <a:rPr lang="en-US" altLang="zh-CN" sz="3200" dirty="0">
                <a:ea typeface="方正美黑简体" pitchFamily="2" charset="-122"/>
              </a:rPr>
              <a:t>      --</a:t>
            </a:r>
            <a:r>
              <a:rPr lang="zh-CN" altLang="en-US" sz="3200" dirty="0">
                <a:ea typeface="方正美黑简体" pitchFamily="2" charset="-122"/>
              </a:rPr>
              <a:t>习近平</a:t>
            </a:r>
            <a:endParaRPr lang="en-US" altLang="zh-CN" sz="3200" dirty="0">
              <a:ea typeface="方正美黑简体" pitchFamily="2" charset="-122"/>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ChangeArrowheads="1"/>
          </p:cNvSpPr>
          <p:nvPr/>
        </p:nvSpPr>
        <p:spPr bwMode="auto">
          <a:xfrm>
            <a:off x="971550" y="2133600"/>
            <a:ext cx="7921625" cy="3311525"/>
          </a:xfrm>
          <a:prstGeom prst="rect">
            <a:avLst/>
          </a:prstGeom>
          <a:noFill/>
          <a:ln w="9525">
            <a:noFill/>
            <a:miter lim="800000"/>
          </a:ln>
          <a:effectLst>
            <a:outerShdw dist="17961" dir="2700000" algn="ctr" rotWithShape="0">
              <a:schemeClr val="tx1"/>
            </a:outerShdw>
          </a:effectLst>
        </p:spPr>
        <p:txBody>
          <a:bodyPr>
            <a:spAutoFit/>
          </a:bodyPr>
          <a:lstStyle/>
          <a:p>
            <a:pPr marL="0" marR="0" lvl="0" indent="0" algn="l" defTabSz="914400" rtl="0" eaLnBrk="1" fontAlgn="base" latinLnBrk="0" hangingPunct="1">
              <a:lnSpc>
                <a:spcPct val="165000"/>
              </a:lnSpc>
              <a:spcBef>
                <a:spcPct val="0"/>
              </a:spcBef>
              <a:spcAft>
                <a:spcPct val="0"/>
              </a:spcAft>
              <a:buClrTx/>
              <a:buSzTx/>
              <a:buFont typeface="Arial" panose="020B0604020202020204" pitchFamily="34" charset="0"/>
              <a:buNone/>
              <a:defRPr/>
            </a:pPr>
            <a:r>
              <a:rPr kumimoji="0" lang="en-US" sz="32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1</a:t>
            </a:r>
            <a:r>
              <a:rPr kumimoji="0" lang="zh-CN" altLang="en-US" sz="32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、什么是国际战略格局？</a:t>
            </a:r>
          </a:p>
          <a:p>
            <a:pPr marL="0" marR="0" lvl="0" indent="0" algn="l" defTabSz="914400" rtl="0" eaLnBrk="1" fontAlgn="base" latinLnBrk="0" hangingPunct="1">
              <a:lnSpc>
                <a:spcPct val="165000"/>
              </a:lnSpc>
              <a:spcBef>
                <a:spcPct val="0"/>
              </a:spcBef>
              <a:spcAft>
                <a:spcPct val="0"/>
              </a:spcAft>
              <a:buClrTx/>
              <a:buSzTx/>
              <a:buFont typeface="Arial" panose="020B0604020202020204" pitchFamily="34" charset="0"/>
              <a:buNone/>
              <a:defRPr/>
            </a:pPr>
            <a:r>
              <a:rPr kumimoji="0" lang="en-US" sz="32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2</a:t>
            </a:r>
            <a:r>
              <a:rPr kumimoji="0" lang="zh-CN" altLang="en-US" sz="32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、当前国际战略格局的主要特点有哪些？</a:t>
            </a:r>
          </a:p>
          <a:p>
            <a:pPr marL="0" marR="0" lvl="0" indent="0" algn="l" defTabSz="914400" rtl="0" eaLnBrk="1" fontAlgn="base" latinLnBrk="0" hangingPunct="1">
              <a:lnSpc>
                <a:spcPct val="165000"/>
              </a:lnSpc>
              <a:spcBef>
                <a:spcPct val="0"/>
              </a:spcBef>
              <a:spcAft>
                <a:spcPct val="0"/>
              </a:spcAft>
              <a:buClrTx/>
              <a:buSzTx/>
              <a:buFont typeface="Arial" panose="020B0604020202020204" pitchFamily="34" charset="0"/>
              <a:buNone/>
              <a:defRPr/>
            </a:pPr>
            <a:r>
              <a:rPr kumimoji="0" lang="en-US" sz="32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3</a:t>
            </a:r>
            <a:r>
              <a:rPr kumimoji="0" lang="zh-CN" altLang="en-US" sz="32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、国际战略格局的发展趋势是什么？</a:t>
            </a:r>
          </a:p>
          <a:p>
            <a:pPr marL="0" marR="0" lvl="0" indent="0" algn="l" defTabSz="914400" rtl="0" eaLnBrk="1" fontAlgn="base" latinLnBrk="0" hangingPunct="1">
              <a:lnSpc>
                <a:spcPct val="165000"/>
              </a:lnSpc>
              <a:spcBef>
                <a:spcPct val="0"/>
              </a:spcBef>
              <a:spcAft>
                <a:spcPct val="0"/>
              </a:spcAft>
              <a:buClrTx/>
              <a:buSzTx/>
              <a:buFont typeface="Arial" panose="020B0604020202020204" pitchFamily="34" charset="0"/>
              <a:buNone/>
              <a:defRPr/>
            </a:pPr>
            <a:r>
              <a:rPr kumimoji="0" lang="en-US" sz="32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4</a:t>
            </a:r>
            <a:r>
              <a:rPr kumimoji="0" lang="zh-CN" altLang="en-US" sz="32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、当前大国关系的主要特点是什么？</a:t>
            </a:r>
          </a:p>
        </p:txBody>
      </p:sp>
      <p:sp>
        <p:nvSpPr>
          <p:cNvPr id="57347" name="WordArt 5"/>
          <p:cNvSpPr>
            <a:spLocks noTextEdit="1"/>
          </p:cNvSpPr>
          <p:nvPr/>
        </p:nvSpPr>
        <p:spPr>
          <a:xfrm>
            <a:off x="3276600" y="1195388"/>
            <a:ext cx="2735263" cy="793750"/>
          </a:xfrm>
          <a:prstGeom prst="rect">
            <a:avLst/>
          </a:prstGeom>
        </p:spPr>
        <p:txBody>
          <a:bodyPr wrap="none" fromWordArt="1">
            <a:prstTxWarp prst="textPlain">
              <a:avLst>
                <a:gd name="adj" fmla="val 50000"/>
              </a:avLst>
            </a:prstTxWarp>
            <a:normAutofit/>
          </a:bodyPr>
          <a:lstStyle/>
          <a:p>
            <a:pPr algn="l"/>
            <a:r>
              <a:rPr lang="zh-CN" altLang="en-US" sz="3600" b="1">
                <a:ln w="9525" cap="flat" cmpd="sng">
                  <a:solidFill>
                    <a:srgbClr val="000000"/>
                  </a:solidFill>
                  <a:prstDash val="solid"/>
                  <a:round/>
                  <a:headEnd type="none" w="med" len="med"/>
                  <a:tailEnd type="none" w="med" len="med"/>
                </a:ln>
                <a:solidFill>
                  <a:srgbClr val="FFFF00"/>
                </a:solidFill>
                <a:effectLst>
                  <a:outerShdw dist="35921" dir="2699999" algn="ctr" rotWithShape="0">
                    <a:srgbClr val="808080">
                      <a:alpha val="76999"/>
                    </a:srgbClr>
                  </a:outerShdw>
                </a:effectLst>
                <a:latin typeface="华文行楷" panose="02010800040101010101" charset="-122"/>
                <a:ea typeface="华文行楷" panose="02010800040101010101" charset="-122"/>
              </a:rPr>
              <a:t>思考题</a:t>
            </a:r>
          </a:p>
        </p:txBody>
      </p:sp>
      <p:sp>
        <p:nvSpPr>
          <p:cNvPr id="67587" name="Text Box 10"/>
          <p:cNvSpPr txBox="1"/>
          <p:nvPr/>
        </p:nvSpPr>
        <p:spPr>
          <a:xfrm>
            <a:off x="5435600" y="0"/>
            <a:ext cx="3708400" cy="519113"/>
          </a:xfrm>
          <a:prstGeom prst="rect">
            <a:avLst/>
          </a:prstGeom>
          <a:gradFill rotWithShape="1">
            <a:gsLst>
              <a:gs pos="0">
                <a:srgbClr val="006666"/>
              </a:gs>
              <a:gs pos="100000">
                <a:srgbClr val="004141"/>
              </a:gs>
            </a:gsLst>
            <a:lin ang="0" scaled="1"/>
            <a:tileRect/>
          </a:gradFill>
          <a:ln w="9525">
            <a:noFill/>
          </a:ln>
        </p:spPr>
        <p:txBody>
          <a:bodyPr anchor="t" anchorCtr="0">
            <a:spAutoFit/>
          </a:bodyPr>
          <a:lstStyle/>
          <a:p>
            <a:pPr algn="ctr"/>
            <a:endParaRPr lang="zh-CN" altLang="en-US" dirty="0">
              <a:latin typeface="楷体_GB2312" pitchFamily="49" charset="-122"/>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57347"/>
                                        </p:tgtEl>
                                        <p:attrNameLst>
                                          <p:attrName>style.visibility</p:attrName>
                                        </p:attrNameLst>
                                      </p:cBhvr>
                                      <p:to>
                                        <p:strVal val="visible"/>
                                      </p:to>
                                    </p:set>
                                    <p:anim calcmode="lin" valueType="num">
                                      <p:cBhvr>
                                        <p:cTn id="7" dur="1000" fill="hold"/>
                                        <p:tgtEl>
                                          <p:spTgt spid="57347"/>
                                        </p:tgtEl>
                                        <p:attrNameLst>
                                          <p:attrName>ppt_w</p:attrName>
                                        </p:attrNameLst>
                                      </p:cBhvr>
                                      <p:tavLst>
                                        <p:tav tm="0">
                                          <p:val>
                                            <p:fltVal val="0"/>
                                          </p:val>
                                        </p:tav>
                                        <p:tav tm="100000">
                                          <p:val>
                                            <p:strVal val="#ppt_w"/>
                                          </p:val>
                                        </p:tav>
                                      </p:tavLst>
                                    </p:anim>
                                    <p:anim calcmode="lin" valueType="num">
                                      <p:cBhvr>
                                        <p:cTn id="8" dur="1000" fill="hold"/>
                                        <p:tgtEl>
                                          <p:spTgt spid="57347"/>
                                        </p:tgtEl>
                                        <p:attrNameLst>
                                          <p:attrName>ppt_h</p:attrName>
                                        </p:attrNameLst>
                                      </p:cBhvr>
                                      <p:tavLst>
                                        <p:tav tm="0">
                                          <p:val>
                                            <p:fltVal val="0"/>
                                          </p:val>
                                        </p:tav>
                                        <p:tav tm="100000">
                                          <p:val>
                                            <p:strVal val="#ppt_h"/>
                                          </p:val>
                                        </p:tav>
                                      </p:tavLst>
                                    </p:anim>
                                  </p:childTnLst>
                                </p:cTn>
                              </p:par>
                            </p:childTnLst>
                          </p:cTn>
                        </p:par>
                        <p:par>
                          <p:cTn id="9" fill="hold">
                            <p:stCondLst>
                              <p:cond delay="1000"/>
                            </p:stCondLst>
                            <p:childTnLst>
                              <p:par>
                                <p:cTn id="10" presetID="22" presetClass="entr" presetSubtype="8" fill="hold" grpId="0" nodeType="afterEffect">
                                  <p:stCondLst>
                                    <p:cond delay="0"/>
                                  </p:stCondLst>
                                  <p:childTnLst>
                                    <p:set>
                                      <p:cBhvr>
                                        <p:cTn id="11" dur="1" fill="hold">
                                          <p:stCondLst>
                                            <p:cond delay="0"/>
                                          </p:stCondLst>
                                        </p:cTn>
                                        <p:tgtEl>
                                          <p:spTgt spid="50178">
                                            <p:txEl>
                                              <p:pRg st="0" end="0"/>
                                            </p:txEl>
                                          </p:spTgt>
                                        </p:tgtEl>
                                        <p:attrNameLst>
                                          <p:attrName>style.visibility</p:attrName>
                                        </p:attrNameLst>
                                      </p:cBhvr>
                                      <p:to>
                                        <p:strVal val="visible"/>
                                      </p:to>
                                    </p:set>
                                    <p:animEffect transition="in" filter="wipe(left)">
                                      <p:cBhvr>
                                        <p:cTn id="12" dur="1000"/>
                                        <p:tgtEl>
                                          <p:spTgt spid="50178">
                                            <p:txEl>
                                              <p:pRg st="0" end="0"/>
                                            </p:txEl>
                                          </p:spTgt>
                                        </p:tgtEl>
                                      </p:cBhvr>
                                    </p:animEffect>
                                  </p:childTnLst>
                                </p:cTn>
                              </p:par>
                            </p:childTnLst>
                          </p:cTn>
                        </p:par>
                        <p:par>
                          <p:cTn id="13" fill="hold">
                            <p:stCondLst>
                              <p:cond delay="2000"/>
                            </p:stCondLst>
                            <p:childTnLst>
                              <p:par>
                                <p:cTn id="14" presetID="22" presetClass="entr" presetSubtype="8" fill="hold" grpId="0" nodeType="afterEffect">
                                  <p:stCondLst>
                                    <p:cond delay="0"/>
                                  </p:stCondLst>
                                  <p:childTnLst>
                                    <p:set>
                                      <p:cBhvr>
                                        <p:cTn id="15" dur="1" fill="hold">
                                          <p:stCondLst>
                                            <p:cond delay="0"/>
                                          </p:stCondLst>
                                        </p:cTn>
                                        <p:tgtEl>
                                          <p:spTgt spid="50178">
                                            <p:txEl>
                                              <p:pRg st="1" end="1"/>
                                            </p:txEl>
                                          </p:spTgt>
                                        </p:tgtEl>
                                        <p:attrNameLst>
                                          <p:attrName>style.visibility</p:attrName>
                                        </p:attrNameLst>
                                      </p:cBhvr>
                                      <p:to>
                                        <p:strVal val="visible"/>
                                      </p:to>
                                    </p:set>
                                    <p:animEffect transition="in" filter="wipe(left)">
                                      <p:cBhvr>
                                        <p:cTn id="16" dur="1000"/>
                                        <p:tgtEl>
                                          <p:spTgt spid="50178">
                                            <p:txEl>
                                              <p:pRg st="1" end="1"/>
                                            </p:txEl>
                                          </p:spTgt>
                                        </p:tgtEl>
                                      </p:cBhvr>
                                    </p:animEffect>
                                  </p:childTnLst>
                                </p:cTn>
                              </p:par>
                            </p:childTnLst>
                          </p:cTn>
                        </p:par>
                        <p:par>
                          <p:cTn id="17" fill="hold">
                            <p:stCondLst>
                              <p:cond delay="3000"/>
                            </p:stCondLst>
                            <p:childTnLst>
                              <p:par>
                                <p:cTn id="18" presetID="22" presetClass="entr" presetSubtype="8" fill="hold" grpId="0" nodeType="afterEffect">
                                  <p:stCondLst>
                                    <p:cond delay="0"/>
                                  </p:stCondLst>
                                  <p:childTnLst>
                                    <p:set>
                                      <p:cBhvr>
                                        <p:cTn id="19" dur="1" fill="hold">
                                          <p:stCondLst>
                                            <p:cond delay="0"/>
                                          </p:stCondLst>
                                        </p:cTn>
                                        <p:tgtEl>
                                          <p:spTgt spid="50178">
                                            <p:txEl>
                                              <p:pRg st="2" end="2"/>
                                            </p:txEl>
                                          </p:spTgt>
                                        </p:tgtEl>
                                        <p:attrNameLst>
                                          <p:attrName>style.visibility</p:attrName>
                                        </p:attrNameLst>
                                      </p:cBhvr>
                                      <p:to>
                                        <p:strVal val="visible"/>
                                      </p:to>
                                    </p:set>
                                    <p:animEffect transition="in" filter="wipe(left)">
                                      <p:cBhvr>
                                        <p:cTn id="20" dur="1000"/>
                                        <p:tgtEl>
                                          <p:spTgt spid="50178">
                                            <p:txEl>
                                              <p:pRg st="2" end="2"/>
                                            </p:txEl>
                                          </p:spTgt>
                                        </p:tgtEl>
                                      </p:cBhvr>
                                    </p:animEffect>
                                  </p:childTnLst>
                                </p:cTn>
                              </p:par>
                            </p:childTnLst>
                          </p:cTn>
                        </p:par>
                        <p:par>
                          <p:cTn id="21" fill="hold">
                            <p:stCondLst>
                              <p:cond delay="4000"/>
                            </p:stCondLst>
                            <p:childTnLst>
                              <p:par>
                                <p:cTn id="22" presetID="22" presetClass="entr" presetSubtype="8" fill="hold" grpId="0" nodeType="afterEffect">
                                  <p:stCondLst>
                                    <p:cond delay="0"/>
                                  </p:stCondLst>
                                  <p:childTnLst>
                                    <p:set>
                                      <p:cBhvr>
                                        <p:cTn id="23" dur="1" fill="hold">
                                          <p:stCondLst>
                                            <p:cond delay="0"/>
                                          </p:stCondLst>
                                        </p:cTn>
                                        <p:tgtEl>
                                          <p:spTgt spid="50178">
                                            <p:txEl>
                                              <p:pRg st="3" end="3"/>
                                            </p:txEl>
                                          </p:spTgt>
                                        </p:tgtEl>
                                        <p:attrNameLst>
                                          <p:attrName>style.visibility</p:attrName>
                                        </p:attrNameLst>
                                      </p:cBhvr>
                                      <p:to>
                                        <p:strVal val="visible"/>
                                      </p:to>
                                    </p:set>
                                    <p:animEffect transition="in" filter="wipe(left)">
                                      <p:cBhvr>
                                        <p:cTn id="24" dur="1000"/>
                                        <p:tgtEl>
                                          <p:spTgt spid="5017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1258888" y="2716213"/>
            <a:ext cx="6624638" cy="641350"/>
          </a:xfrm>
          <a:prstGeom prst="rect">
            <a:avLst/>
          </a:prstGeom>
          <a:noFill/>
          <a:ln w="9525">
            <a:noFill/>
            <a:miter lim="800000"/>
          </a:ln>
          <a:effectLst>
            <a:outerShdw dist="35921" dir="2700000" algn="ctr" rotWithShape="0">
              <a:schemeClr val="tx1"/>
            </a:outerShdw>
          </a:effectLst>
        </p:spPr>
        <p:txBody>
          <a:bodyPr lIns="90000" tIns="46800" rIns="90000" bIns="4680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600" b="1" i="0" u="none" strike="noStrike" kern="1200" cap="none" spc="0" normalizeH="0" baseline="0" noProof="0">
                <a:ln>
                  <a:noFill/>
                </a:ln>
                <a:solidFill>
                  <a:srgbClr val="FFFF00"/>
                </a:solidFill>
                <a:effectLst/>
                <a:uLnTx/>
                <a:uFillTx/>
                <a:latin typeface="华文中宋" panose="02010600040101010101" pitchFamily="2" charset="-122"/>
                <a:ea typeface="华文中宋" panose="02010600040101010101" pitchFamily="2" charset="-122"/>
                <a:cs typeface="+mn-cs"/>
              </a:rPr>
              <a:t>一、国际战略格局的内涵和类型</a:t>
            </a:r>
          </a:p>
        </p:txBody>
      </p:sp>
      <p:sp>
        <p:nvSpPr>
          <p:cNvPr id="15362" name="Text Box 10"/>
          <p:cNvSpPr txBox="1"/>
          <p:nvPr/>
        </p:nvSpPr>
        <p:spPr>
          <a:xfrm>
            <a:off x="5435600" y="0"/>
            <a:ext cx="3708400" cy="519113"/>
          </a:xfrm>
          <a:prstGeom prst="rect">
            <a:avLst/>
          </a:prstGeom>
          <a:gradFill rotWithShape="1">
            <a:gsLst>
              <a:gs pos="0">
                <a:srgbClr val="006666"/>
              </a:gs>
              <a:gs pos="100000">
                <a:srgbClr val="004141"/>
              </a:gs>
            </a:gsLst>
            <a:lin ang="0" scaled="1"/>
            <a:tileRect/>
          </a:gradFill>
          <a:ln w="9525">
            <a:noFill/>
          </a:ln>
        </p:spPr>
        <p:txBody>
          <a:bodyPr anchor="t" anchorCtr="0">
            <a:spAutoFit/>
          </a:bodyPr>
          <a:lstStyle/>
          <a:p>
            <a:pPr algn="ctr"/>
            <a:endParaRPr lang="zh-CN" altLang="en-US" dirty="0">
              <a:latin typeface="楷体_GB2312" pitchFamily="49" charset="-122"/>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p:cTn id="7" dur="1000" fill="hold"/>
                                        <p:tgtEl>
                                          <p:spTgt spid="7170"/>
                                        </p:tgtEl>
                                        <p:attrNameLst>
                                          <p:attrName>ppt_w</p:attrName>
                                        </p:attrNameLst>
                                      </p:cBhvr>
                                      <p:tavLst>
                                        <p:tav tm="0">
                                          <p:val>
                                            <p:fltVal val="0"/>
                                          </p:val>
                                        </p:tav>
                                        <p:tav tm="100000">
                                          <p:val>
                                            <p:strVal val="#ppt_w"/>
                                          </p:val>
                                        </p:tav>
                                      </p:tavLst>
                                    </p:anim>
                                    <p:anim calcmode="lin" valueType="num">
                                      <p:cBhvr>
                                        <p:cTn id="8" dur="1000" fill="hold"/>
                                        <p:tgtEl>
                                          <p:spTgt spid="7170"/>
                                        </p:tgtEl>
                                        <p:attrNameLst>
                                          <p:attrName>ppt_h</p:attrName>
                                        </p:attrNameLst>
                                      </p:cBhvr>
                                      <p:tavLst>
                                        <p:tav tm="0">
                                          <p:val>
                                            <p:fltVal val="0"/>
                                          </p:val>
                                        </p:tav>
                                        <p:tav tm="100000">
                                          <p:val>
                                            <p:strVal val="#ppt_h"/>
                                          </p:val>
                                        </p:tav>
                                      </p:tavLst>
                                    </p:anim>
                                    <p:animEffect transition="in" filter="fade">
                                      <p:cBhvr>
                                        <p:cTn id="9" dur="10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6"/>
          <p:cNvSpPr/>
          <p:nvPr/>
        </p:nvSpPr>
        <p:spPr>
          <a:xfrm>
            <a:off x="827088" y="1341438"/>
            <a:ext cx="7272337" cy="579437"/>
          </a:xfrm>
          <a:prstGeom prst="rect">
            <a:avLst/>
          </a:prstGeom>
          <a:noFill/>
          <a:ln w="9525">
            <a:noFill/>
          </a:ln>
        </p:spPr>
        <p:txBody>
          <a:bodyPr lIns="90000" tIns="46800" rIns="90000" bIns="46800" anchor="t" anchorCtr="0">
            <a:spAutoFit/>
          </a:bodyPr>
          <a:lstStyle/>
          <a:p>
            <a:r>
              <a:rPr lang="en-US" altLang="zh-CN" sz="3200" b="1" dirty="0">
                <a:solidFill>
                  <a:srgbClr val="FFFF00"/>
                </a:solidFill>
                <a:latin typeface="楷体_GB2312" pitchFamily="49" charset="-122"/>
                <a:ea typeface="楷体_GB2312" pitchFamily="49" charset="-122"/>
              </a:rPr>
              <a:t>(</a:t>
            </a:r>
            <a:r>
              <a:rPr lang="zh-CN" altLang="en-US" sz="3200" b="1" dirty="0">
                <a:solidFill>
                  <a:srgbClr val="FFFF00"/>
                </a:solidFill>
                <a:latin typeface="楷体_GB2312" pitchFamily="49" charset="-122"/>
                <a:ea typeface="楷体_GB2312" pitchFamily="49" charset="-122"/>
              </a:rPr>
              <a:t>一</a:t>
            </a:r>
            <a:r>
              <a:rPr lang="en-US" altLang="zh-CN" sz="3200" b="1" dirty="0">
                <a:solidFill>
                  <a:srgbClr val="FFFF00"/>
                </a:solidFill>
                <a:latin typeface="楷体_GB2312" pitchFamily="49" charset="-122"/>
                <a:ea typeface="楷体_GB2312" pitchFamily="49" charset="-122"/>
              </a:rPr>
              <a:t>)</a:t>
            </a:r>
            <a:r>
              <a:rPr lang="zh-CN" altLang="en-US" sz="3200" b="1" dirty="0">
                <a:solidFill>
                  <a:srgbClr val="FFFF00"/>
                </a:solidFill>
                <a:latin typeface="楷体_GB2312" pitchFamily="49" charset="-122"/>
                <a:ea typeface="楷体_GB2312" pitchFamily="49" charset="-122"/>
              </a:rPr>
              <a:t>国际战略格局的内涵</a:t>
            </a:r>
          </a:p>
        </p:txBody>
      </p:sp>
      <p:sp>
        <p:nvSpPr>
          <p:cNvPr id="8195" name="Rectangle 7"/>
          <p:cNvSpPr/>
          <p:nvPr/>
        </p:nvSpPr>
        <p:spPr>
          <a:xfrm>
            <a:off x="827088" y="2682875"/>
            <a:ext cx="7561262" cy="2041525"/>
          </a:xfrm>
          <a:prstGeom prst="rect">
            <a:avLst/>
          </a:prstGeom>
          <a:noFill/>
          <a:ln w="9525">
            <a:noFill/>
          </a:ln>
        </p:spPr>
        <p:txBody>
          <a:bodyPr lIns="90000" tIns="46800" rIns="90000" bIns="46800" anchor="ctr" anchorCtr="0">
            <a:spAutoFit/>
          </a:bodyPr>
          <a:lstStyle/>
          <a:p>
            <a:r>
              <a:rPr lang="en-US" altLang="zh-CN" sz="3200" dirty="0">
                <a:latin typeface="方正美黑简体" pitchFamily="2" charset="-122"/>
                <a:ea typeface="方正美黑简体" pitchFamily="2" charset="-122"/>
              </a:rPr>
              <a:t>       </a:t>
            </a:r>
            <a:r>
              <a:rPr lang="zh-CN" altLang="en-US" sz="3200" dirty="0">
                <a:latin typeface="方正美黑简体" pitchFamily="2" charset="-122"/>
                <a:ea typeface="方正美黑简体" pitchFamily="2" charset="-122"/>
              </a:rPr>
              <a:t>国际战略格局是指对国际事务具有重要影响力的战略力量，在一定历史时期内相互联系、相互作用而形成的较为稳定的力量结构。</a:t>
            </a:r>
          </a:p>
        </p:txBody>
      </p:sp>
      <p:sp>
        <p:nvSpPr>
          <p:cNvPr id="7171" name="Rectangle 8"/>
          <p:cNvSpPr>
            <a:spLocks noChangeArrowheads="1"/>
          </p:cNvSpPr>
          <p:nvPr/>
        </p:nvSpPr>
        <p:spPr bwMode="auto">
          <a:xfrm>
            <a:off x="466725" y="6165850"/>
            <a:ext cx="3889375" cy="396875"/>
          </a:xfrm>
          <a:prstGeom prst="rect">
            <a:avLst/>
          </a:prstGeom>
          <a:noFill/>
          <a:ln w="9525">
            <a:noFill/>
            <a:miter lim="800000"/>
          </a:ln>
          <a:effectLst>
            <a:outerShdw dist="35921" dir="2700000" algn="ctr" rotWithShape="0">
              <a:schemeClr val="tx1"/>
            </a:outerShdw>
          </a:effectLst>
        </p:spPr>
        <p:txBody>
          <a:bodyPr lIns="90000" tIns="46800" rIns="90000" bIns="4680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一、国际战略格局的内涵和类型</a:t>
            </a:r>
          </a:p>
        </p:txBody>
      </p:sp>
      <p:sp>
        <p:nvSpPr>
          <p:cNvPr id="16388" name="Text Box 10"/>
          <p:cNvSpPr txBox="1"/>
          <p:nvPr/>
        </p:nvSpPr>
        <p:spPr>
          <a:xfrm>
            <a:off x="5435600" y="0"/>
            <a:ext cx="3708400" cy="519113"/>
          </a:xfrm>
          <a:prstGeom prst="rect">
            <a:avLst/>
          </a:prstGeom>
          <a:gradFill rotWithShape="1">
            <a:gsLst>
              <a:gs pos="0">
                <a:srgbClr val="006666"/>
              </a:gs>
              <a:gs pos="100000">
                <a:srgbClr val="004141"/>
              </a:gs>
            </a:gsLst>
            <a:lin ang="0" scaled="1"/>
            <a:tileRect/>
          </a:gradFill>
          <a:ln w="9525">
            <a:noFill/>
          </a:ln>
        </p:spPr>
        <p:txBody>
          <a:bodyPr anchor="t" anchorCtr="0">
            <a:spAutoFit/>
          </a:bodyPr>
          <a:lstStyle/>
          <a:p>
            <a:pPr algn="ctr"/>
            <a:endParaRPr lang="zh-CN" altLang="en-US" dirty="0">
              <a:latin typeface="楷体_GB2312" pitchFamily="49" charset="-122"/>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p:cTn id="7" dur="500" fill="hold"/>
                                        <p:tgtEl>
                                          <p:spTgt spid="8194"/>
                                        </p:tgtEl>
                                        <p:attrNameLst>
                                          <p:attrName>ppt_w</p:attrName>
                                        </p:attrNameLst>
                                      </p:cBhvr>
                                      <p:tavLst>
                                        <p:tav tm="0">
                                          <p:val>
                                            <p:fltVal val="0"/>
                                          </p:val>
                                        </p:tav>
                                        <p:tav tm="100000">
                                          <p:val>
                                            <p:strVal val="#ppt_w"/>
                                          </p:val>
                                        </p:tav>
                                      </p:tavLst>
                                    </p:anim>
                                    <p:anim calcmode="lin" valueType="num">
                                      <p:cBhvr>
                                        <p:cTn id="8" dur="500" fill="hold"/>
                                        <p:tgtEl>
                                          <p:spTgt spid="8194"/>
                                        </p:tgtEl>
                                        <p:attrNameLst>
                                          <p:attrName>ppt_h</p:attrName>
                                        </p:attrNameLst>
                                      </p:cBhvr>
                                      <p:tavLst>
                                        <p:tav tm="0">
                                          <p:val>
                                            <p:fltVal val="0"/>
                                          </p:val>
                                        </p:tav>
                                        <p:tav tm="100000">
                                          <p:val>
                                            <p:strVal val="#ppt_h"/>
                                          </p:val>
                                        </p:tav>
                                      </p:tavLst>
                                    </p:anim>
                                    <p:animEffect transition="in" filter="fade">
                                      <p:cBhvr>
                                        <p:cTn id="9" dur="500"/>
                                        <p:tgtEl>
                                          <p:spTgt spid="819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8195"/>
                                        </p:tgtEl>
                                        <p:attrNameLst>
                                          <p:attrName>style.visibility</p:attrName>
                                        </p:attrNameLst>
                                      </p:cBhvr>
                                      <p:to>
                                        <p:strVal val="visible"/>
                                      </p:to>
                                    </p:set>
                                    <p:anim calcmode="lin" valueType="num">
                                      <p:cBhvr>
                                        <p:cTn id="13" dur="500" fill="hold"/>
                                        <p:tgtEl>
                                          <p:spTgt spid="8195"/>
                                        </p:tgtEl>
                                        <p:attrNameLst>
                                          <p:attrName>ppt_w</p:attrName>
                                        </p:attrNameLst>
                                      </p:cBhvr>
                                      <p:tavLst>
                                        <p:tav tm="0">
                                          <p:val>
                                            <p:fltVal val="0"/>
                                          </p:val>
                                        </p:tav>
                                        <p:tav tm="100000">
                                          <p:val>
                                            <p:strVal val="#ppt_w"/>
                                          </p:val>
                                        </p:tav>
                                      </p:tavLst>
                                    </p:anim>
                                    <p:anim calcmode="lin" valueType="num">
                                      <p:cBhvr>
                                        <p:cTn id="14" dur="500" fill="hold"/>
                                        <p:tgtEl>
                                          <p:spTgt spid="8195"/>
                                        </p:tgtEl>
                                        <p:attrNameLst>
                                          <p:attrName>ppt_h</p:attrName>
                                        </p:attrNameLst>
                                      </p:cBhvr>
                                      <p:tavLst>
                                        <p:tav tm="0">
                                          <p:val>
                                            <p:fltVal val="0"/>
                                          </p:val>
                                        </p:tav>
                                        <p:tav tm="100000">
                                          <p:val>
                                            <p:strVal val="#ppt_h"/>
                                          </p:val>
                                        </p:tav>
                                      </p:tavLst>
                                    </p:anim>
                                    <p:animEffect transition="in" filter="fade">
                                      <p:cBhvr>
                                        <p:cTn id="15" dur="500"/>
                                        <p:tgtEl>
                                          <p:spTgt spid="8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p:bldP spid="819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p:nvPr/>
        </p:nvSpPr>
        <p:spPr>
          <a:xfrm>
            <a:off x="1260475" y="1268413"/>
            <a:ext cx="6624638" cy="4464050"/>
          </a:xfrm>
          <a:prstGeom prst="rect">
            <a:avLst/>
          </a:prstGeom>
          <a:noFill/>
          <a:ln w="38100" cap="flat" cmpd="sng">
            <a:solidFill>
              <a:srgbClr val="C0C0C0"/>
            </a:solidFill>
            <a:prstDash val="lgDashDotDot"/>
            <a:miter/>
            <a:headEnd type="none" w="med" len="med"/>
            <a:tailEnd type="none" w="med" len="med"/>
          </a:ln>
        </p:spPr>
        <p:txBody>
          <a:bodyPr lIns="90000" tIns="46800" rIns="90000" bIns="46800" anchor="ctr" anchorCtr="0">
            <a:spAutoFit/>
          </a:bodyPr>
          <a:lstStyle/>
          <a:p>
            <a:pPr algn="ctr"/>
            <a:endParaRPr lang="zh-CN" altLang="en-US" sz="1600" b="1" dirty="0">
              <a:solidFill>
                <a:schemeClr val="tx1"/>
              </a:solidFill>
              <a:latin typeface="方正美黑简体" pitchFamily="2" charset="-122"/>
              <a:ea typeface="方正美黑简体" pitchFamily="2" charset="-122"/>
            </a:endParaRPr>
          </a:p>
        </p:txBody>
      </p:sp>
      <p:grpSp>
        <p:nvGrpSpPr>
          <p:cNvPr id="17410" name="组合 9218"/>
          <p:cNvGrpSpPr/>
          <p:nvPr/>
        </p:nvGrpSpPr>
        <p:grpSpPr>
          <a:xfrm>
            <a:off x="3563938" y="1709738"/>
            <a:ext cx="3887787" cy="3590925"/>
            <a:chOff x="0" y="0"/>
            <a:chExt cx="2706" cy="2499"/>
          </a:xfrm>
        </p:grpSpPr>
        <p:sp>
          <p:nvSpPr>
            <p:cNvPr id="17411" name="Oval 4"/>
            <p:cNvSpPr/>
            <p:nvPr/>
          </p:nvSpPr>
          <p:spPr>
            <a:xfrm>
              <a:off x="0" y="885"/>
              <a:ext cx="1614" cy="1614"/>
            </a:xfrm>
            <a:prstGeom prst="ellipse">
              <a:avLst/>
            </a:prstGeom>
            <a:solidFill>
              <a:schemeClr val="folHlink">
                <a:alpha val="50195"/>
              </a:schemeClr>
            </a:solidFill>
            <a:ln w="4670" cap="flat" cmpd="sng">
              <a:solidFill>
                <a:schemeClr val="folHlink"/>
              </a:solidFill>
              <a:prstDash val="solid"/>
              <a:round/>
              <a:headEnd type="none" w="med" len="med"/>
              <a:tailEnd type="none" w="med" len="med"/>
            </a:ln>
          </p:spPr>
          <p:txBody>
            <a:bodyPr lIns="0" tIns="0" rIns="0" bIns="0" anchor="ctr" anchorCtr="0"/>
            <a:lstStyle/>
            <a:p>
              <a:pPr algn="ctr"/>
              <a:endParaRPr lang="zh-CN" altLang="en-US" dirty="0">
                <a:latin typeface="Arial" panose="020B0604020202020204" pitchFamily="34" charset="0"/>
                <a:ea typeface="华文新魏" panose="02010800040101010101" pitchFamily="2" charset="-122"/>
              </a:endParaRPr>
            </a:p>
          </p:txBody>
        </p:sp>
        <p:sp>
          <p:nvSpPr>
            <p:cNvPr id="17412" name="Oval 5"/>
            <p:cNvSpPr/>
            <p:nvPr/>
          </p:nvSpPr>
          <p:spPr>
            <a:xfrm>
              <a:off x="1092" y="885"/>
              <a:ext cx="1614" cy="1614"/>
            </a:xfrm>
            <a:prstGeom prst="ellipse">
              <a:avLst/>
            </a:prstGeom>
            <a:solidFill>
              <a:schemeClr val="hlink">
                <a:alpha val="50195"/>
              </a:schemeClr>
            </a:solidFill>
            <a:ln w="4670" cap="flat" cmpd="sng">
              <a:solidFill>
                <a:schemeClr val="hlink"/>
              </a:solidFill>
              <a:prstDash val="solid"/>
              <a:round/>
              <a:headEnd type="none" w="med" len="med"/>
              <a:tailEnd type="none" w="med" len="med"/>
            </a:ln>
          </p:spPr>
          <p:txBody>
            <a:bodyPr lIns="0" tIns="0" rIns="0" bIns="0" anchor="ctr" anchorCtr="0"/>
            <a:lstStyle/>
            <a:p>
              <a:pPr algn="ctr"/>
              <a:endParaRPr lang="zh-CN" altLang="en-US" dirty="0">
                <a:latin typeface="Arial" panose="020B0604020202020204" pitchFamily="34" charset="0"/>
                <a:ea typeface="华文新魏" panose="02010800040101010101" pitchFamily="2" charset="-122"/>
              </a:endParaRPr>
            </a:p>
          </p:txBody>
        </p:sp>
        <p:sp>
          <p:nvSpPr>
            <p:cNvPr id="17413" name="Oval 6"/>
            <p:cNvSpPr/>
            <p:nvPr/>
          </p:nvSpPr>
          <p:spPr>
            <a:xfrm>
              <a:off x="545" y="0"/>
              <a:ext cx="1614" cy="1614"/>
            </a:xfrm>
            <a:prstGeom prst="ellipse">
              <a:avLst/>
            </a:prstGeom>
            <a:solidFill>
              <a:schemeClr val="accent2">
                <a:alpha val="50195"/>
              </a:schemeClr>
            </a:solidFill>
            <a:ln w="4670" cap="flat" cmpd="sng">
              <a:solidFill>
                <a:schemeClr val="accent2"/>
              </a:solidFill>
              <a:prstDash val="solid"/>
              <a:round/>
              <a:headEnd type="none" w="med" len="med"/>
              <a:tailEnd type="none" w="med" len="med"/>
            </a:ln>
          </p:spPr>
          <p:txBody>
            <a:bodyPr lIns="0" tIns="0" rIns="0" bIns="0" anchor="ctr" anchorCtr="0"/>
            <a:lstStyle/>
            <a:p>
              <a:pPr algn="ctr"/>
              <a:endParaRPr lang="zh-CN" altLang="en-US" dirty="0">
                <a:latin typeface="Arial" panose="020B0604020202020204" pitchFamily="34" charset="0"/>
                <a:ea typeface="华文新魏" panose="02010800040101010101" pitchFamily="2" charset="-122"/>
              </a:endParaRPr>
            </a:p>
          </p:txBody>
        </p:sp>
      </p:grpSp>
      <p:sp>
        <p:nvSpPr>
          <p:cNvPr id="17414" name="Text Box 8"/>
          <p:cNvSpPr txBox="1"/>
          <p:nvPr/>
        </p:nvSpPr>
        <p:spPr>
          <a:xfrm>
            <a:off x="4787900" y="1987550"/>
            <a:ext cx="1400175" cy="1187450"/>
          </a:xfrm>
          <a:prstGeom prst="rect">
            <a:avLst/>
          </a:prstGeom>
          <a:noFill/>
          <a:ln w="9525">
            <a:noFill/>
          </a:ln>
        </p:spPr>
        <p:txBody>
          <a:bodyPr wrap="none" lIns="90000" tIns="46800" rIns="90000" bIns="46800" anchor="t" anchorCtr="0">
            <a:spAutoFit/>
          </a:bodyPr>
          <a:lstStyle/>
          <a:p>
            <a:pPr algn="ctr"/>
            <a:r>
              <a:rPr lang="zh-CN" altLang="en-US" sz="2400" dirty="0">
                <a:latin typeface="Arial" panose="020B0604020202020204" pitchFamily="34" charset="0"/>
                <a:ea typeface="方正美黑简体" pitchFamily="2" charset="-122"/>
              </a:rPr>
              <a:t>国际</a:t>
            </a:r>
          </a:p>
          <a:p>
            <a:pPr algn="ctr"/>
            <a:r>
              <a:rPr lang="zh-CN" altLang="en-US" sz="2400" dirty="0">
                <a:latin typeface="Arial" panose="020B0604020202020204" pitchFamily="34" charset="0"/>
                <a:ea typeface="方正美黑简体" pitchFamily="2" charset="-122"/>
              </a:rPr>
              <a:t>政治格局</a:t>
            </a:r>
          </a:p>
          <a:p>
            <a:pPr algn="ctr"/>
            <a:endParaRPr lang="en-US" altLang="zh-CN" sz="2400" dirty="0">
              <a:latin typeface="Arial" panose="020B0604020202020204" pitchFamily="34" charset="0"/>
              <a:ea typeface="方正美黑简体" pitchFamily="2" charset="-122"/>
            </a:endParaRPr>
          </a:p>
        </p:txBody>
      </p:sp>
      <p:sp>
        <p:nvSpPr>
          <p:cNvPr id="17415" name="Rectangle 9"/>
          <p:cNvSpPr/>
          <p:nvPr/>
        </p:nvSpPr>
        <p:spPr>
          <a:xfrm>
            <a:off x="5907088" y="3902075"/>
            <a:ext cx="1400175" cy="822325"/>
          </a:xfrm>
          <a:prstGeom prst="rect">
            <a:avLst/>
          </a:prstGeom>
          <a:noFill/>
          <a:ln w="9525">
            <a:noFill/>
          </a:ln>
        </p:spPr>
        <p:txBody>
          <a:bodyPr wrap="none" lIns="90000" tIns="46800" rIns="90000" bIns="46800" anchor="t" anchorCtr="0">
            <a:spAutoFit/>
          </a:bodyPr>
          <a:lstStyle/>
          <a:p>
            <a:pPr algn="ctr"/>
            <a:r>
              <a:rPr lang="zh-CN" altLang="en-US" sz="2400" dirty="0">
                <a:latin typeface="Arial" panose="020B0604020202020204" pitchFamily="34" charset="0"/>
                <a:ea typeface="方正美黑简体" pitchFamily="2" charset="-122"/>
              </a:rPr>
              <a:t>国际</a:t>
            </a:r>
          </a:p>
          <a:p>
            <a:pPr algn="ctr"/>
            <a:r>
              <a:rPr lang="zh-CN" altLang="en-US" sz="2400" dirty="0">
                <a:latin typeface="Arial" panose="020B0604020202020204" pitchFamily="34" charset="0"/>
                <a:ea typeface="方正美黑简体" pitchFamily="2" charset="-122"/>
              </a:rPr>
              <a:t>军事格局</a:t>
            </a:r>
          </a:p>
        </p:txBody>
      </p:sp>
      <p:sp>
        <p:nvSpPr>
          <p:cNvPr id="17416" name="Text Box 10"/>
          <p:cNvSpPr txBox="1"/>
          <p:nvPr/>
        </p:nvSpPr>
        <p:spPr>
          <a:xfrm>
            <a:off x="3635375" y="3902075"/>
            <a:ext cx="1400175" cy="822325"/>
          </a:xfrm>
          <a:prstGeom prst="rect">
            <a:avLst/>
          </a:prstGeom>
          <a:noFill/>
          <a:ln w="9525">
            <a:noFill/>
          </a:ln>
        </p:spPr>
        <p:txBody>
          <a:bodyPr wrap="none" lIns="90000" tIns="46800" rIns="90000" bIns="46800" anchor="t" anchorCtr="0">
            <a:spAutoFit/>
          </a:bodyPr>
          <a:lstStyle/>
          <a:p>
            <a:pPr algn="ctr"/>
            <a:r>
              <a:rPr lang="zh-CN" altLang="en-US" sz="2400" dirty="0">
                <a:latin typeface="Arial" panose="020B0604020202020204" pitchFamily="34" charset="0"/>
                <a:ea typeface="方正美黑简体" pitchFamily="2" charset="-122"/>
              </a:rPr>
              <a:t>国际</a:t>
            </a:r>
          </a:p>
          <a:p>
            <a:pPr algn="ctr"/>
            <a:r>
              <a:rPr lang="zh-CN" altLang="en-US" sz="2400" dirty="0">
                <a:latin typeface="Arial" panose="020B0604020202020204" pitchFamily="34" charset="0"/>
                <a:ea typeface="方正美黑简体" pitchFamily="2" charset="-122"/>
              </a:rPr>
              <a:t>经济格局</a:t>
            </a:r>
          </a:p>
        </p:txBody>
      </p:sp>
      <p:sp>
        <p:nvSpPr>
          <p:cNvPr id="9226" name="Text Box 11"/>
          <p:cNvSpPr txBox="1"/>
          <p:nvPr/>
        </p:nvSpPr>
        <p:spPr>
          <a:xfrm>
            <a:off x="530225" y="1339850"/>
            <a:ext cx="2746375" cy="4248150"/>
          </a:xfrm>
          <a:prstGeom prst="rect">
            <a:avLst/>
          </a:prstGeom>
          <a:noFill/>
          <a:ln w="9525">
            <a:noFill/>
          </a:ln>
        </p:spPr>
        <p:txBody>
          <a:bodyPr vert="eaVert" anchor="t" anchorCtr="0">
            <a:spAutoFit/>
          </a:bodyPr>
          <a:lstStyle/>
          <a:p>
            <a:pPr algn="ctr"/>
            <a:r>
              <a:rPr lang="en-US" altLang="zh-CN" dirty="0">
                <a:latin typeface="方正美黑简体" pitchFamily="2" charset="-122"/>
                <a:ea typeface="方正美黑简体" pitchFamily="2" charset="-122"/>
              </a:rPr>
              <a:t>        </a:t>
            </a:r>
            <a:r>
              <a:rPr lang="zh-CN" altLang="en-US" dirty="0">
                <a:solidFill>
                  <a:srgbClr val="FFFF00"/>
                </a:solidFill>
                <a:latin typeface="方正美黑简体" pitchFamily="2" charset="-122"/>
                <a:ea typeface="方正美黑简体" pitchFamily="2" charset="-122"/>
              </a:rPr>
              <a:t>国际战略格局</a:t>
            </a:r>
            <a:r>
              <a:rPr lang="zh-CN" altLang="en-US" dirty="0">
                <a:latin typeface="方正美黑简体" pitchFamily="2" charset="-122"/>
                <a:ea typeface="方正美黑简体" pitchFamily="2" charset="-122"/>
              </a:rPr>
              <a:t>包括国际政治格局、国际经济格局和国际军事格局三个部分，也称</a:t>
            </a:r>
            <a:r>
              <a:rPr lang="zh-CN" altLang="en-US" dirty="0">
                <a:solidFill>
                  <a:srgbClr val="FFFF00"/>
                </a:solidFill>
                <a:latin typeface="方正美黑简体" pitchFamily="2" charset="-122"/>
                <a:ea typeface="方正美黑简体" pitchFamily="2" charset="-122"/>
              </a:rPr>
              <a:t>“国际格局”</a:t>
            </a:r>
            <a:r>
              <a:rPr lang="zh-CN" altLang="en-US" dirty="0">
                <a:latin typeface="方正美黑简体" pitchFamily="2" charset="-122"/>
                <a:ea typeface="方正美黑简体" pitchFamily="2" charset="-122"/>
              </a:rPr>
              <a:t>。</a:t>
            </a:r>
          </a:p>
          <a:p>
            <a:pPr algn="ctr"/>
            <a:endParaRPr lang="zh-CN" altLang="en-US" dirty="0">
              <a:latin typeface="方正美黑简体" pitchFamily="2" charset="-122"/>
              <a:ea typeface="方正美黑简体" pitchFamily="2" charset="-122"/>
            </a:endParaRPr>
          </a:p>
          <a:p>
            <a:pPr algn="ctr"/>
            <a:endParaRPr lang="en-US" altLang="zh-CN" dirty="0">
              <a:latin typeface="方正美黑简体" pitchFamily="2" charset="-122"/>
              <a:ea typeface="方正美黑简体" pitchFamily="2" charset="-122"/>
            </a:endParaRPr>
          </a:p>
        </p:txBody>
      </p:sp>
      <p:sp>
        <p:nvSpPr>
          <p:cNvPr id="8202" name="Rectangle 8"/>
          <p:cNvSpPr>
            <a:spLocks noChangeArrowheads="1"/>
          </p:cNvSpPr>
          <p:nvPr/>
        </p:nvSpPr>
        <p:spPr bwMode="auto">
          <a:xfrm>
            <a:off x="466725" y="6165850"/>
            <a:ext cx="3889375" cy="396875"/>
          </a:xfrm>
          <a:prstGeom prst="rect">
            <a:avLst/>
          </a:prstGeom>
          <a:noFill/>
          <a:ln w="9525">
            <a:noFill/>
            <a:miter lim="800000"/>
          </a:ln>
          <a:effectLst>
            <a:outerShdw dist="35921" dir="2700000" algn="ctr" rotWithShape="0">
              <a:schemeClr val="tx1"/>
            </a:outerShdw>
          </a:effectLst>
        </p:spPr>
        <p:txBody>
          <a:bodyPr lIns="90000" tIns="46800" rIns="90000" bIns="4680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一、国际战略格局的内涵和类型</a:t>
            </a:r>
          </a:p>
        </p:txBody>
      </p:sp>
      <p:sp>
        <p:nvSpPr>
          <p:cNvPr id="17419" name="Text Box 10"/>
          <p:cNvSpPr txBox="1"/>
          <p:nvPr/>
        </p:nvSpPr>
        <p:spPr>
          <a:xfrm>
            <a:off x="5435600" y="0"/>
            <a:ext cx="3708400" cy="519113"/>
          </a:xfrm>
          <a:prstGeom prst="rect">
            <a:avLst/>
          </a:prstGeom>
          <a:gradFill rotWithShape="1">
            <a:gsLst>
              <a:gs pos="0">
                <a:srgbClr val="006666"/>
              </a:gs>
              <a:gs pos="100000">
                <a:srgbClr val="004141"/>
              </a:gs>
            </a:gsLst>
            <a:lin ang="0" scaled="1"/>
            <a:tileRect/>
          </a:gradFill>
          <a:ln w="9525">
            <a:noFill/>
          </a:ln>
        </p:spPr>
        <p:txBody>
          <a:bodyPr anchor="t" anchorCtr="0">
            <a:spAutoFit/>
          </a:bodyPr>
          <a:lstStyle/>
          <a:p>
            <a:pPr algn="ctr"/>
            <a:endParaRPr lang="zh-CN" altLang="en-US" dirty="0">
              <a:latin typeface="楷体_GB2312" pitchFamily="49" charset="-122"/>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9226"/>
                                        </p:tgtEl>
                                        <p:attrNameLst>
                                          <p:attrName>style.visibility</p:attrName>
                                        </p:attrNameLst>
                                      </p:cBhvr>
                                      <p:to>
                                        <p:strVal val="visible"/>
                                      </p:to>
                                    </p:set>
                                    <p:animEffect transition="in" filter="randombar(horizontal)">
                                      <p:cBhvr>
                                        <p:cTn id="7" dur="500"/>
                                        <p:tgtEl>
                                          <p:spTgt spid="9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1" descr="世界地图"/>
          <p:cNvPicPr>
            <a:picLocks noChangeAspect="1"/>
          </p:cNvPicPr>
          <p:nvPr/>
        </p:nvPicPr>
        <p:blipFill>
          <a:blip r:embed="rId2"/>
          <a:stretch>
            <a:fillRect/>
          </a:stretch>
        </p:blipFill>
        <p:spPr>
          <a:xfrm>
            <a:off x="4763" y="720725"/>
            <a:ext cx="9144000" cy="5842000"/>
          </a:xfrm>
          <a:prstGeom prst="rect">
            <a:avLst/>
          </a:prstGeom>
          <a:noFill/>
          <a:ln w="9525">
            <a:noFill/>
          </a:ln>
        </p:spPr>
      </p:pic>
      <p:sp>
        <p:nvSpPr>
          <p:cNvPr id="18434" name="Rectangle 10"/>
          <p:cNvSpPr/>
          <p:nvPr/>
        </p:nvSpPr>
        <p:spPr>
          <a:xfrm>
            <a:off x="900113" y="1265238"/>
            <a:ext cx="4897437" cy="579437"/>
          </a:xfrm>
          <a:prstGeom prst="rect">
            <a:avLst/>
          </a:prstGeom>
          <a:noFill/>
          <a:ln w="9525">
            <a:noFill/>
          </a:ln>
        </p:spPr>
        <p:txBody>
          <a:bodyPr lIns="90000" tIns="46800" rIns="90000" bIns="46800" anchor="t" anchorCtr="0">
            <a:spAutoFit/>
          </a:bodyPr>
          <a:lstStyle/>
          <a:p>
            <a:r>
              <a:rPr lang="en-US" altLang="zh-CN" sz="3200" dirty="0">
                <a:solidFill>
                  <a:srgbClr val="FFFF00"/>
                </a:solidFill>
                <a:latin typeface="黑体" panose="02010609060101010101" pitchFamily="49" charset="-122"/>
                <a:ea typeface="黑体" panose="02010609060101010101" pitchFamily="49" charset="-122"/>
              </a:rPr>
              <a:t>1</a:t>
            </a:r>
            <a:r>
              <a:rPr lang="zh-CN" altLang="en-US" sz="3200" dirty="0">
                <a:solidFill>
                  <a:srgbClr val="FFFF00"/>
                </a:solidFill>
                <a:latin typeface="黑体" panose="02010609060101010101" pitchFamily="49" charset="-122"/>
                <a:ea typeface="黑体" panose="02010609060101010101" pitchFamily="49" charset="-122"/>
              </a:rPr>
              <a:t>、国际格局的力量结构</a:t>
            </a:r>
          </a:p>
        </p:txBody>
      </p:sp>
      <p:graphicFrame>
        <p:nvGraphicFramePr>
          <p:cNvPr id="10244" name="Object 12"/>
          <p:cNvGraphicFramePr>
            <a:graphicFrameLocks noChangeAspect="1"/>
          </p:cNvGraphicFramePr>
          <p:nvPr/>
        </p:nvGraphicFramePr>
        <p:xfrm>
          <a:off x="6707188" y="3654425"/>
          <a:ext cx="1392237" cy="965200"/>
        </p:xfrm>
        <a:graphic>
          <a:graphicData uri="http://schemas.openxmlformats.org/presentationml/2006/ole">
            <mc:AlternateContent xmlns:mc="http://schemas.openxmlformats.org/markup-compatibility/2006">
              <mc:Choice xmlns:v="urn:schemas-microsoft-com:vml" Requires="v">
                <p:oleObj r:id="rId3" imgW="9080500" imgH="5537200" progId="">
                  <p:embed/>
                </p:oleObj>
              </mc:Choice>
              <mc:Fallback>
                <p:oleObj r:id="rId3" imgW="9080500" imgH="5537200" progId="">
                  <p:embed/>
                  <p:pic>
                    <p:nvPicPr>
                      <p:cNvPr id="0" name="图片 3077"/>
                      <p:cNvPicPr/>
                      <p:nvPr/>
                    </p:nvPicPr>
                    <p:blipFill>
                      <a:blip r:embed="rId4">
                        <a:clrChange>
                          <a:clrFrom>
                            <a:srgbClr val="5EAFE8"/>
                          </a:clrFrom>
                          <a:clrTo>
                            <a:srgbClr val="5EAFE8">
                              <a:alpha val="0"/>
                            </a:srgbClr>
                          </a:clrTo>
                        </a:clrChange>
                      </a:blip>
                      <a:srcRect l="75977" t="53555" r="3955" b="29114"/>
                      <a:stretch>
                        <a:fillRect/>
                      </a:stretch>
                    </p:blipFill>
                    <p:spPr>
                      <a:xfrm>
                        <a:off x="6707188" y="3654425"/>
                        <a:ext cx="1392237" cy="965200"/>
                      </a:xfrm>
                      <a:prstGeom prst="rect">
                        <a:avLst/>
                      </a:prstGeom>
                      <a:noFill/>
                      <a:ln w="9525" cap="flat" cmpd="sng">
                        <a:solidFill>
                          <a:srgbClr val="660033"/>
                        </a:solidFill>
                        <a:prstDash val="solid"/>
                        <a:miter/>
                        <a:headEnd type="none" w="med" len="med"/>
                        <a:tailEnd type="none" w="med" len="med"/>
                      </a:ln>
                    </p:spPr>
                  </p:pic>
                </p:oleObj>
              </mc:Fallback>
            </mc:AlternateContent>
          </a:graphicData>
        </a:graphic>
      </p:graphicFrame>
      <p:pic>
        <p:nvPicPr>
          <p:cNvPr id="10245" name="Picture 13" descr="America"/>
          <p:cNvPicPr>
            <a:picLocks noChangeAspect="1"/>
          </p:cNvPicPr>
          <p:nvPr/>
        </p:nvPicPr>
        <p:blipFill>
          <a:blip r:embed="rId5"/>
          <a:stretch>
            <a:fillRect/>
          </a:stretch>
        </p:blipFill>
        <p:spPr>
          <a:xfrm>
            <a:off x="3830638" y="3627438"/>
            <a:ext cx="1490662" cy="1017587"/>
          </a:xfrm>
          <a:prstGeom prst="rect">
            <a:avLst/>
          </a:prstGeom>
          <a:noFill/>
          <a:ln w="9525" cap="flat" cmpd="sng">
            <a:solidFill>
              <a:schemeClr val="tx1"/>
            </a:solidFill>
            <a:prstDash val="solid"/>
            <a:miter/>
            <a:headEnd type="none" w="med" len="med"/>
            <a:tailEnd type="none" w="med" len="med"/>
          </a:ln>
        </p:spPr>
      </p:pic>
      <p:graphicFrame>
        <p:nvGraphicFramePr>
          <p:cNvPr id="10246" name="Object 14"/>
          <p:cNvGraphicFramePr>
            <a:graphicFrameLocks noChangeAspect="1"/>
          </p:cNvGraphicFramePr>
          <p:nvPr/>
        </p:nvGraphicFramePr>
        <p:xfrm>
          <a:off x="1092200" y="3695700"/>
          <a:ext cx="1358900" cy="925513"/>
        </p:xfrm>
        <a:graphic>
          <a:graphicData uri="http://schemas.openxmlformats.org/presentationml/2006/ole">
            <mc:AlternateContent xmlns:mc="http://schemas.openxmlformats.org/markup-compatibility/2006">
              <mc:Choice xmlns:v="urn:schemas-microsoft-com:vml" Requires="v">
                <p:oleObj r:id="rId6" imgW="9080500" imgH="5537200" progId="">
                  <p:embed/>
                </p:oleObj>
              </mc:Choice>
              <mc:Fallback>
                <p:oleObj r:id="rId6" imgW="9080500" imgH="5537200" progId="">
                  <p:embed/>
                  <p:pic>
                    <p:nvPicPr>
                      <p:cNvPr id="0" name="图片 3075"/>
                      <p:cNvPicPr/>
                      <p:nvPr/>
                    </p:nvPicPr>
                    <p:blipFill>
                      <a:blip r:embed="rId4">
                        <a:clrChange>
                          <a:clrFrom>
                            <a:srgbClr val="5EAFE8"/>
                          </a:clrFrom>
                          <a:clrTo>
                            <a:srgbClr val="5EAFE8">
                              <a:alpha val="0"/>
                            </a:srgbClr>
                          </a:clrTo>
                        </a:clrChange>
                      </a:blip>
                      <a:srcRect l="4369" t="53764" r="75841" b="28549"/>
                      <a:stretch>
                        <a:fillRect/>
                      </a:stretch>
                    </p:blipFill>
                    <p:spPr>
                      <a:xfrm>
                        <a:off x="1092200" y="3695700"/>
                        <a:ext cx="1358900" cy="925513"/>
                      </a:xfrm>
                      <a:prstGeom prst="rect">
                        <a:avLst/>
                      </a:prstGeom>
                      <a:noFill/>
                      <a:ln w="9525" cap="flat" cmpd="sng">
                        <a:solidFill>
                          <a:srgbClr val="660033"/>
                        </a:solidFill>
                        <a:prstDash val="solid"/>
                        <a:miter/>
                        <a:headEnd type="none" w="med" len="med"/>
                        <a:tailEnd type="none" w="med" len="med"/>
                      </a:ln>
                    </p:spPr>
                  </p:pic>
                </p:oleObj>
              </mc:Fallback>
            </mc:AlternateContent>
          </a:graphicData>
        </a:graphic>
      </p:graphicFrame>
      <p:graphicFrame>
        <p:nvGraphicFramePr>
          <p:cNvPr id="10247" name="Object 15"/>
          <p:cNvGraphicFramePr>
            <a:graphicFrameLocks noChangeAspect="1"/>
          </p:cNvGraphicFramePr>
          <p:nvPr/>
        </p:nvGraphicFramePr>
        <p:xfrm>
          <a:off x="3851275" y="2349500"/>
          <a:ext cx="1447800" cy="920750"/>
        </p:xfrm>
        <a:graphic>
          <a:graphicData uri="http://schemas.openxmlformats.org/presentationml/2006/ole">
            <mc:AlternateContent xmlns:mc="http://schemas.openxmlformats.org/markup-compatibility/2006">
              <mc:Choice xmlns:v="urn:schemas-microsoft-com:vml" Requires="v">
                <p:oleObj r:id="rId7" imgW="9080500" imgH="5537200" progId="">
                  <p:embed/>
                </p:oleObj>
              </mc:Choice>
              <mc:Fallback>
                <p:oleObj r:id="rId7" imgW="9080500" imgH="5537200" progId="">
                  <p:embed/>
                  <p:pic>
                    <p:nvPicPr>
                      <p:cNvPr id="0" name="图片 3076"/>
                      <p:cNvPicPr/>
                      <p:nvPr/>
                    </p:nvPicPr>
                    <p:blipFill>
                      <a:blip r:embed="rId4">
                        <a:clrChange>
                          <a:clrFrom>
                            <a:srgbClr val="5EAFE8"/>
                          </a:clrFrom>
                          <a:clrTo>
                            <a:srgbClr val="5EAFE8">
                              <a:alpha val="0"/>
                            </a:srgbClr>
                          </a:clrTo>
                        </a:clrChange>
                      </a:blip>
                      <a:srcRect l="39926" t="27509" r="39511" b="55107"/>
                      <a:stretch>
                        <a:fillRect/>
                      </a:stretch>
                    </p:blipFill>
                    <p:spPr>
                      <a:xfrm>
                        <a:off x="3851275" y="2349500"/>
                        <a:ext cx="1447800" cy="920750"/>
                      </a:xfrm>
                      <a:prstGeom prst="rect">
                        <a:avLst/>
                      </a:prstGeom>
                      <a:noFill/>
                      <a:ln w="9525" cap="flat" cmpd="sng">
                        <a:solidFill>
                          <a:srgbClr val="660033"/>
                        </a:solidFill>
                        <a:prstDash val="sysDot"/>
                        <a:miter/>
                        <a:headEnd type="none" w="med" len="med"/>
                        <a:tailEnd type="none" w="med" len="med"/>
                      </a:ln>
                    </p:spPr>
                  </p:pic>
                </p:oleObj>
              </mc:Fallback>
            </mc:AlternateContent>
          </a:graphicData>
        </a:graphic>
      </p:graphicFrame>
      <p:graphicFrame>
        <p:nvGraphicFramePr>
          <p:cNvPr id="10248" name="Object 16"/>
          <p:cNvGraphicFramePr>
            <a:graphicFrameLocks noChangeAspect="1"/>
          </p:cNvGraphicFramePr>
          <p:nvPr/>
        </p:nvGraphicFramePr>
        <p:xfrm>
          <a:off x="3879850" y="5013325"/>
          <a:ext cx="1393825" cy="920750"/>
        </p:xfrm>
        <a:graphic>
          <a:graphicData uri="http://schemas.openxmlformats.org/presentationml/2006/ole">
            <mc:AlternateContent xmlns:mc="http://schemas.openxmlformats.org/markup-compatibility/2006">
              <mc:Choice xmlns:v="urn:schemas-microsoft-com:vml" Requires="v">
                <p:oleObj r:id="rId8" imgW="9080500" imgH="5537200" progId="">
                  <p:embed/>
                </p:oleObj>
              </mc:Choice>
              <mc:Fallback>
                <p:oleObj r:id="rId8" imgW="9080500" imgH="5537200" progId="">
                  <p:embed/>
                  <p:pic>
                    <p:nvPicPr>
                      <p:cNvPr id="0" name="图片 3078"/>
                      <p:cNvPicPr/>
                      <p:nvPr/>
                    </p:nvPicPr>
                    <p:blipFill>
                      <a:blip r:embed="rId4">
                        <a:clrChange>
                          <a:clrFrom>
                            <a:srgbClr val="5EAFE8"/>
                          </a:clrFrom>
                          <a:clrTo>
                            <a:srgbClr val="5EAFE8">
                              <a:alpha val="0"/>
                            </a:srgbClr>
                          </a:clrTo>
                        </a:clrChange>
                      </a:blip>
                      <a:srcRect l="40086" t="81279" r="39610" b="1495"/>
                      <a:stretch>
                        <a:fillRect/>
                      </a:stretch>
                    </p:blipFill>
                    <p:spPr>
                      <a:xfrm>
                        <a:off x="3879850" y="5013325"/>
                        <a:ext cx="1393825" cy="920750"/>
                      </a:xfrm>
                      <a:prstGeom prst="rect">
                        <a:avLst/>
                      </a:prstGeom>
                      <a:solidFill>
                        <a:schemeClr val="bg1"/>
                      </a:solidFill>
                      <a:ln w="9525" cap="flat" cmpd="sng">
                        <a:solidFill>
                          <a:schemeClr val="bg1"/>
                        </a:solidFill>
                        <a:prstDash val="solid"/>
                        <a:miter/>
                        <a:headEnd type="none" w="med" len="med"/>
                        <a:tailEnd type="none" w="med" len="med"/>
                      </a:ln>
                    </p:spPr>
                  </p:pic>
                </p:oleObj>
              </mc:Fallback>
            </mc:AlternateContent>
          </a:graphicData>
        </a:graphic>
      </p:graphicFrame>
      <p:cxnSp>
        <p:nvCxnSpPr>
          <p:cNvPr id="10249" name="AutoShape 17"/>
          <p:cNvCxnSpPr/>
          <p:nvPr/>
        </p:nvCxnSpPr>
        <p:spPr>
          <a:xfrm flipV="1">
            <a:off x="2451100" y="4137025"/>
            <a:ext cx="1379538" cy="22225"/>
          </a:xfrm>
          <a:prstGeom prst="straightConnector1">
            <a:avLst/>
          </a:prstGeom>
          <a:ln w="88900" cap="flat" cmpd="sng">
            <a:solidFill>
              <a:srgbClr val="FFFF00"/>
            </a:solidFill>
            <a:prstDash val="solid"/>
            <a:round/>
            <a:headEnd type="none" w="med" len="med"/>
            <a:tailEnd type="none" w="med" len="med"/>
          </a:ln>
        </p:spPr>
      </p:cxnSp>
      <p:cxnSp>
        <p:nvCxnSpPr>
          <p:cNvPr id="10250" name="AutoShape 18"/>
          <p:cNvCxnSpPr/>
          <p:nvPr/>
        </p:nvCxnSpPr>
        <p:spPr>
          <a:xfrm>
            <a:off x="5321300" y="4137025"/>
            <a:ext cx="1385888" cy="0"/>
          </a:xfrm>
          <a:prstGeom prst="straightConnector1">
            <a:avLst/>
          </a:prstGeom>
          <a:ln w="47625" cap="flat" cmpd="sng">
            <a:solidFill>
              <a:srgbClr val="FFFF00"/>
            </a:solidFill>
            <a:prstDash val="solid"/>
            <a:round/>
            <a:headEnd type="none" w="med" len="med"/>
            <a:tailEnd type="none" w="med" len="med"/>
          </a:ln>
        </p:spPr>
      </p:cxnSp>
      <p:cxnSp>
        <p:nvCxnSpPr>
          <p:cNvPr id="10251" name="AutoShape 19"/>
          <p:cNvCxnSpPr/>
          <p:nvPr/>
        </p:nvCxnSpPr>
        <p:spPr>
          <a:xfrm>
            <a:off x="4575175" y="3270250"/>
            <a:ext cx="1588" cy="357188"/>
          </a:xfrm>
          <a:prstGeom prst="straightConnector1">
            <a:avLst/>
          </a:prstGeom>
          <a:ln w="47625" cap="flat" cmpd="sng">
            <a:solidFill>
              <a:srgbClr val="FFFF00"/>
            </a:solidFill>
            <a:prstDash val="solid"/>
            <a:round/>
            <a:headEnd type="none" w="med" len="med"/>
            <a:tailEnd type="none" w="med" len="med"/>
          </a:ln>
        </p:spPr>
      </p:cxnSp>
      <p:cxnSp>
        <p:nvCxnSpPr>
          <p:cNvPr id="10252" name="AutoShape 20"/>
          <p:cNvCxnSpPr/>
          <p:nvPr/>
        </p:nvCxnSpPr>
        <p:spPr>
          <a:xfrm>
            <a:off x="1771650" y="4621213"/>
            <a:ext cx="2108200" cy="852487"/>
          </a:xfrm>
          <a:prstGeom prst="straightConnector1">
            <a:avLst/>
          </a:prstGeom>
          <a:ln w="47625" cap="flat" cmpd="sng">
            <a:solidFill>
              <a:srgbClr val="FFFF00"/>
            </a:solidFill>
            <a:prstDash val="solid"/>
            <a:round/>
            <a:headEnd type="none" w="med" len="med"/>
            <a:tailEnd type="none" w="med" len="med"/>
          </a:ln>
        </p:spPr>
      </p:cxnSp>
      <p:cxnSp>
        <p:nvCxnSpPr>
          <p:cNvPr id="10253" name="AutoShape 21"/>
          <p:cNvCxnSpPr/>
          <p:nvPr/>
        </p:nvCxnSpPr>
        <p:spPr>
          <a:xfrm flipH="1">
            <a:off x="5273675" y="4619625"/>
            <a:ext cx="2130425" cy="854075"/>
          </a:xfrm>
          <a:prstGeom prst="straightConnector1">
            <a:avLst/>
          </a:prstGeom>
          <a:ln w="47625" cap="flat" cmpd="sng">
            <a:solidFill>
              <a:srgbClr val="FFFF00"/>
            </a:solidFill>
            <a:prstDash val="solid"/>
            <a:round/>
            <a:headEnd type="none" w="med" len="med"/>
            <a:tailEnd type="none" w="med" len="med"/>
          </a:ln>
        </p:spPr>
      </p:cxnSp>
      <p:cxnSp>
        <p:nvCxnSpPr>
          <p:cNvPr id="10254" name="AutoShape 22"/>
          <p:cNvCxnSpPr/>
          <p:nvPr/>
        </p:nvCxnSpPr>
        <p:spPr>
          <a:xfrm>
            <a:off x="5299075" y="2809875"/>
            <a:ext cx="2105025" cy="844550"/>
          </a:xfrm>
          <a:prstGeom prst="straightConnector1">
            <a:avLst/>
          </a:prstGeom>
          <a:ln w="47625" cap="flat" cmpd="sng">
            <a:solidFill>
              <a:srgbClr val="FFFF00"/>
            </a:solidFill>
            <a:prstDash val="solid"/>
            <a:round/>
            <a:headEnd type="none" w="med" len="med"/>
            <a:tailEnd type="none" w="med" len="med"/>
          </a:ln>
        </p:spPr>
      </p:cxnSp>
      <p:cxnSp>
        <p:nvCxnSpPr>
          <p:cNvPr id="10255" name="AutoShape 23"/>
          <p:cNvCxnSpPr/>
          <p:nvPr/>
        </p:nvCxnSpPr>
        <p:spPr>
          <a:xfrm flipV="1">
            <a:off x="4576763" y="4645025"/>
            <a:ext cx="0" cy="368300"/>
          </a:xfrm>
          <a:prstGeom prst="straightConnector1">
            <a:avLst/>
          </a:prstGeom>
          <a:ln w="88900" cap="flat" cmpd="sng">
            <a:solidFill>
              <a:srgbClr val="FFFF00"/>
            </a:solidFill>
            <a:prstDash val="solid"/>
            <a:round/>
            <a:headEnd type="none" w="med" len="med"/>
            <a:tailEnd type="none" w="med" len="med"/>
          </a:ln>
        </p:spPr>
      </p:cxnSp>
      <p:cxnSp>
        <p:nvCxnSpPr>
          <p:cNvPr id="10256" name="AutoShape 24"/>
          <p:cNvCxnSpPr/>
          <p:nvPr/>
        </p:nvCxnSpPr>
        <p:spPr>
          <a:xfrm flipV="1">
            <a:off x="1771650" y="2809875"/>
            <a:ext cx="2079625" cy="885825"/>
          </a:xfrm>
          <a:prstGeom prst="straightConnector1">
            <a:avLst/>
          </a:prstGeom>
          <a:ln w="47625" cap="flat" cmpd="sng">
            <a:solidFill>
              <a:srgbClr val="FFFF00"/>
            </a:solidFill>
            <a:prstDash val="solid"/>
            <a:round/>
            <a:headEnd type="none" w="med" len="med"/>
            <a:tailEnd type="none" w="med" len="med"/>
          </a:ln>
        </p:spPr>
      </p:cxnSp>
      <p:sp>
        <p:nvSpPr>
          <p:cNvPr id="9232" name="Rectangle 8"/>
          <p:cNvSpPr>
            <a:spLocks noChangeArrowheads="1"/>
          </p:cNvSpPr>
          <p:nvPr/>
        </p:nvSpPr>
        <p:spPr bwMode="auto">
          <a:xfrm>
            <a:off x="466725" y="6165850"/>
            <a:ext cx="3889375" cy="396875"/>
          </a:xfrm>
          <a:prstGeom prst="rect">
            <a:avLst/>
          </a:prstGeom>
          <a:noFill/>
          <a:ln w="9525">
            <a:noFill/>
            <a:miter lim="800000"/>
          </a:ln>
          <a:effectLst>
            <a:outerShdw dist="35921" dir="2700000" algn="ctr" rotWithShape="0">
              <a:schemeClr val="tx1"/>
            </a:outerShdw>
          </a:effectLst>
        </p:spPr>
        <p:txBody>
          <a:bodyPr lIns="90000" tIns="46800" rIns="90000" bIns="4680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一、国际战略格局的内涵和类型</a:t>
            </a:r>
          </a:p>
        </p:txBody>
      </p:sp>
      <p:sp>
        <p:nvSpPr>
          <p:cNvPr id="18449" name="Text Box 10"/>
          <p:cNvSpPr txBox="1"/>
          <p:nvPr/>
        </p:nvSpPr>
        <p:spPr>
          <a:xfrm>
            <a:off x="5435600" y="0"/>
            <a:ext cx="3708400" cy="519113"/>
          </a:xfrm>
          <a:prstGeom prst="rect">
            <a:avLst/>
          </a:prstGeom>
          <a:gradFill rotWithShape="1">
            <a:gsLst>
              <a:gs pos="0">
                <a:srgbClr val="006666"/>
              </a:gs>
              <a:gs pos="100000">
                <a:srgbClr val="004141"/>
              </a:gs>
            </a:gsLst>
            <a:lin ang="0" scaled="1"/>
            <a:tileRect/>
          </a:gradFill>
          <a:ln w="9525">
            <a:noFill/>
          </a:ln>
        </p:spPr>
        <p:txBody>
          <a:bodyPr anchor="t" anchorCtr="0">
            <a:spAutoFit/>
          </a:bodyPr>
          <a:lstStyle/>
          <a:p>
            <a:pPr algn="ctr"/>
            <a:endParaRPr lang="zh-CN" altLang="en-US" dirty="0">
              <a:latin typeface="楷体_GB2312" pitchFamily="49" charset="-122"/>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10245"/>
                                        </p:tgtEl>
                                        <p:attrNameLst>
                                          <p:attrName>style.visibility</p:attrName>
                                        </p:attrNameLst>
                                      </p:cBhvr>
                                      <p:to>
                                        <p:strVal val="visible"/>
                                      </p:to>
                                    </p:set>
                                    <p:animEffect transition="in" filter="circle(in)">
                                      <p:cBhvr>
                                        <p:cTn id="7" dur="500"/>
                                        <p:tgtEl>
                                          <p:spTgt spid="1024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0249"/>
                                        </p:tgtEl>
                                        <p:attrNameLst>
                                          <p:attrName>style.visibility</p:attrName>
                                        </p:attrNameLst>
                                      </p:cBhvr>
                                      <p:to>
                                        <p:strVal val="visible"/>
                                      </p:to>
                                    </p:set>
                                    <p:animEffect transition="in" filter="wipe(right)">
                                      <p:cBhvr>
                                        <p:cTn id="11" dur="500"/>
                                        <p:tgtEl>
                                          <p:spTgt spid="10249"/>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10246"/>
                                        </p:tgtEl>
                                        <p:attrNameLst>
                                          <p:attrName>style.visibility</p:attrName>
                                        </p:attrNameLst>
                                      </p:cBhvr>
                                      <p:to>
                                        <p:strVal val="visible"/>
                                      </p:to>
                                    </p:set>
                                    <p:animEffect transition="in" filter="circle(in)">
                                      <p:cBhvr>
                                        <p:cTn id="15" dur="500"/>
                                        <p:tgtEl>
                                          <p:spTgt spid="10246"/>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0255"/>
                                        </p:tgtEl>
                                        <p:attrNameLst>
                                          <p:attrName>style.visibility</p:attrName>
                                        </p:attrNameLst>
                                      </p:cBhvr>
                                      <p:to>
                                        <p:strVal val="visible"/>
                                      </p:to>
                                    </p:set>
                                    <p:animEffect transition="in" filter="wipe(up)">
                                      <p:cBhvr>
                                        <p:cTn id="19" dur="500"/>
                                        <p:tgtEl>
                                          <p:spTgt spid="10255"/>
                                        </p:tgtEl>
                                      </p:cBhvr>
                                    </p:animEffect>
                                  </p:childTnLst>
                                </p:cTn>
                              </p:par>
                            </p:childTnLst>
                          </p:cTn>
                        </p:par>
                        <p:par>
                          <p:cTn id="20" fill="hold">
                            <p:stCondLst>
                              <p:cond delay="2000"/>
                            </p:stCondLst>
                            <p:childTnLst>
                              <p:par>
                                <p:cTn id="21" presetID="6" presetClass="entr" presetSubtype="16" fill="hold" nodeType="afterEffect">
                                  <p:stCondLst>
                                    <p:cond delay="0"/>
                                  </p:stCondLst>
                                  <p:childTnLst>
                                    <p:set>
                                      <p:cBhvr>
                                        <p:cTn id="22" dur="1" fill="hold">
                                          <p:stCondLst>
                                            <p:cond delay="0"/>
                                          </p:stCondLst>
                                        </p:cTn>
                                        <p:tgtEl>
                                          <p:spTgt spid="10248"/>
                                        </p:tgtEl>
                                        <p:attrNameLst>
                                          <p:attrName>style.visibility</p:attrName>
                                        </p:attrNameLst>
                                      </p:cBhvr>
                                      <p:to>
                                        <p:strVal val="visible"/>
                                      </p:to>
                                    </p:set>
                                    <p:animEffect transition="in" filter="circle(in)">
                                      <p:cBhvr>
                                        <p:cTn id="23" dur="500"/>
                                        <p:tgtEl>
                                          <p:spTgt spid="10248"/>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10252"/>
                                        </p:tgtEl>
                                        <p:attrNameLst>
                                          <p:attrName>style.visibility</p:attrName>
                                        </p:attrNameLst>
                                      </p:cBhvr>
                                      <p:to>
                                        <p:strVal val="visible"/>
                                      </p:to>
                                    </p:set>
                                    <p:animEffect transition="in" filter="wipe(down)">
                                      <p:cBhvr>
                                        <p:cTn id="27" dur="500"/>
                                        <p:tgtEl>
                                          <p:spTgt spid="10252"/>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10250"/>
                                        </p:tgtEl>
                                        <p:attrNameLst>
                                          <p:attrName>style.visibility</p:attrName>
                                        </p:attrNameLst>
                                      </p:cBhvr>
                                      <p:to>
                                        <p:strVal val="visible"/>
                                      </p:to>
                                    </p:set>
                                    <p:animEffect transition="in" filter="wipe(left)">
                                      <p:cBhvr>
                                        <p:cTn id="31" dur="500"/>
                                        <p:tgtEl>
                                          <p:spTgt spid="10250"/>
                                        </p:tgtEl>
                                      </p:cBhvr>
                                    </p:animEffect>
                                  </p:childTnLst>
                                </p:cTn>
                              </p:par>
                            </p:childTnLst>
                          </p:cTn>
                        </p:par>
                        <p:par>
                          <p:cTn id="32" fill="hold">
                            <p:stCondLst>
                              <p:cond delay="3500"/>
                            </p:stCondLst>
                            <p:childTnLst>
                              <p:par>
                                <p:cTn id="33" presetID="6" presetClass="entr" presetSubtype="16" fill="hold" nodeType="afterEffect">
                                  <p:stCondLst>
                                    <p:cond delay="0"/>
                                  </p:stCondLst>
                                  <p:childTnLst>
                                    <p:set>
                                      <p:cBhvr>
                                        <p:cTn id="34" dur="1" fill="hold">
                                          <p:stCondLst>
                                            <p:cond delay="0"/>
                                          </p:stCondLst>
                                        </p:cTn>
                                        <p:tgtEl>
                                          <p:spTgt spid="10244"/>
                                        </p:tgtEl>
                                        <p:attrNameLst>
                                          <p:attrName>style.visibility</p:attrName>
                                        </p:attrNameLst>
                                      </p:cBhvr>
                                      <p:to>
                                        <p:strVal val="visible"/>
                                      </p:to>
                                    </p:set>
                                    <p:animEffect transition="in" filter="circle(in)">
                                      <p:cBhvr>
                                        <p:cTn id="35" dur="500"/>
                                        <p:tgtEl>
                                          <p:spTgt spid="10244"/>
                                        </p:tgtEl>
                                      </p:cBhvr>
                                    </p:animEffect>
                                  </p:childTnLst>
                                </p:cTn>
                              </p:par>
                            </p:childTnLst>
                          </p:cTn>
                        </p:par>
                        <p:par>
                          <p:cTn id="36" fill="hold">
                            <p:stCondLst>
                              <p:cond delay="4000"/>
                            </p:stCondLst>
                            <p:childTnLst>
                              <p:par>
                                <p:cTn id="37" presetID="22" presetClass="entr" presetSubtype="1" fill="hold" nodeType="afterEffect">
                                  <p:stCondLst>
                                    <p:cond delay="0"/>
                                  </p:stCondLst>
                                  <p:childTnLst>
                                    <p:set>
                                      <p:cBhvr>
                                        <p:cTn id="38" dur="1" fill="hold">
                                          <p:stCondLst>
                                            <p:cond delay="0"/>
                                          </p:stCondLst>
                                        </p:cTn>
                                        <p:tgtEl>
                                          <p:spTgt spid="10253"/>
                                        </p:tgtEl>
                                        <p:attrNameLst>
                                          <p:attrName>style.visibility</p:attrName>
                                        </p:attrNameLst>
                                      </p:cBhvr>
                                      <p:to>
                                        <p:strVal val="visible"/>
                                      </p:to>
                                    </p:set>
                                    <p:animEffect transition="in" filter="wipe(up)">
                                      <p:cBhvr>
                                        <p:cTn id="39" dur="500"/>
                                        <p:tgtEl>
                                          <p:spTgt spid="10253"/>
                                        </p:tgtEl>
                                      </p:cBhvr>
                                    </p:animEffect>
                                  </p:childTnLst>
                                </p:cTn>
                              </p:par>
                            </p:childTnLst>
                          </p:cTn>
                        </p:par>
                        <p:par>
                          <p:cTn id="40" fill="hold">
                            <p:stCondLst>
                              <p:cond delay="4500"/>
                            </p:stCondLst>
                            <p:childTnLst>
                              <p:par>
                                <p:cTn id="41" presetID="22" presetClass="entr" presetSubtype="4" fill="hold" nodeType="afterEffect">
                                  <p:stCondLst>
                                    <p:cond delay="0"/>
                                  </p:stCondLst>
                                  <p:childTnLst>
                                    <p:set>
                                      <p:cBhvr>
                                        <p:cTn id="42" dur="1" fill="hold">
                                          <p:stCondLst>
                                            <p:cond delay="0"/>
                                          </p:stCondLst>
                                        </p:cTn>
                                        <p:tgtEl>
                                          <p:spTgt spid="10254"/>
                                        </p:tgtEl>
                                        <p:attrNameLst>
                                          <p:attrName>style.visibility</p:attrName>
                                        </p:attrNameLst>
                                      </p:cBhvr>
                                      <p:to>
                                        <p:strVal val="visible"/>
                                      </p:to>
                                    </p:set>
                                    <p:animEffect transition="in" filter="wipe(down)">
                                      <p:cBhvr>
                                        <p:cTn id="43" dur="500"/>
                                        <p:tgtEl>
                                          <p:spTgt spid="10254"/>
                                        </p:tgtEl>
                                      </p:cBhvr>
                                    </p:animEffect>
                                  </p:childTnLst>
                                </p:cTn>
                              </p:par>
                            </p:childTnLst>
                          </p:cTn>
                        </p:par>
                        <p:par>
                          <p:cTn id="44" fill="hold">
                            <p:stCondLst>
                              <p:cond delay="5000"/>
                            </p:stCondLst>
                            <p:childTnLst>
                              <p:par>
                                <p:cTn id="45" presetID="6" presetClass="entr" presetSubtype="16" fill="hold" nodeType="afterEffect">
                                  <p:stCondLst>
                                    <p:cond delay="0"/>
                                  </p:stCondLst>
                                  <p:childTnLst>
                                    <p:set>
                                      <p:cBhvr>
                                        <p:cTn id="46" dur="1" fill="hold">
                                          <p:stCondLst>
                                            <p:cond delay="0"/>
                                          </p:stCondLst>
                                        </p:cTn>
                                        <p:tgtEl>
                                          <p:spTgt spid="10247"/>
                                        </p:tgtEl>
                                        <p:attrNameLst>
                                          <p:attrName>style.visibility</p:attrName>
                                        </p:attrNameLst>
                                      </p:cBhvr>
                                      <p:to>
                                        <p:strVal val="visible"/>
                                      </p:to>
                                    </p:set>
                                    <p:animEffect transition="in" filter="circle(in)">
                                      <p:cBhvr>
                                        <p:cTn id="47" dur="500"/>
                                        <p:tgtEl>
                                          <p:spTgt spid="10247"/>
                                        </p:tgtEl>
                                      </p:cBhvr>
                                    </p:animEffect>
                                  </p:childTnLst>
                                </p:cTn>
                              </p:par>
                            </p:childTnLst>
                          </p:cTn>
                        </p:par>
                        <p:par>
                          <p:cTn id="48" fill="hold">
                            <p:stCondLst>
                              <p:cond delay="5500"/>
                            </p:stCondLst>
                            <p:childTnLst>
                              <p:par>
                                <p:cTn id="49" presetID="22" presetClass="entr" presetSubtype="1" fill="hold" nodeType="afterEffect">
                                  <p:stCondLst>
                                    <p:cond delay="0"/>
                                  </p:stCondLst>
                                  <p:childTnLst>
                                    <p:set>
                                      <p:cBhvr>
                                        <p:cTn id="50" dur="1" fill="hold">
                                          <p:stCondLst>
                                            <p:cond delay="0"/>
                                          </p:stCondLst>
                                        </p:cTn>
                                        <p:tgtEl>
                                          <p:spTgt spid="10251"/>
                                        </p:tgtEl>
                                        <p:attrNameLst>
                                          <p:attrName>style.visibility</p:attrName>
                                        </p:attrNameLst>
                                      </p:cBhvr>
                                      <p:to>
                                        <p:strVal val="visible"/>
                                      </p:to>
                                    </p:set>
                                    <p:animEffect transition="in" filter="wipe(up)">
                                      <p:cBhvr>
                                        <p:cTn id="51" dur="500"/>
                                        <p:tgtEl>
                                          <p:spTgt spid="10251"/>
                                        </p:tgtEl>
                                      </p:cBhvr>
                                    </p:animEffect>
                                  </p:childTnLst>
                                </p:cTn>
                              </p:par>
                            </p:childTnLst>
                          </p:cTn>
                        </p:par>
                        <p:par>
                          <p:cTn id="52" fill="hold">
                            <p:stCondLst>
                              <p:cond delay="6000"/>
                            </p:stCondLst>
                            <p:childTnLst>
                              <p:par>
                                <p:cTn id="53" presetID="22" presetClass="entr" presetSubtype="1" fill="hold" nodeType="afterEffect">
                                  <p:stCondLst>
                                    <p:cond delay="0"/>
                                  </p:stCondLst>
                                  <p:childTnLst>
                                    <p:set>
                                      <p:cBhvr>
                                        <p:cTn id="54" dur="1" fill="hold">
                                          <p:stCondLst>
                                            <p:cond delay="0"/>
                                          </p:stCondLst>
                                        </p:cTn>
                                        <p:tgtEl>
                                          <p:spTgt spid="10256"/>
                                        </p:tgtEl>
                                        <p:attrNameLst>
                                          <p:attrName>style.visibility</p:attrName>
                                        </p:attrNameLst>
                                      </p:cBhvr>
                                      <p:to>
                                        <p:strVal val="visible"/>
                                      </p:to>
                                    </p:set>
                                    <p:animEffect transition="in" filter="wipe(up)">
                                      <p:cBhvr>
                                        <p:cTn id="55" dur="500"/>
                                        <p:tgtEl>
                                          <p:spTgt spid="10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7905285d-43dc-4279-8f83-ec26396264eb"/>
  <p:tag name="COMMONDATA" val="eyJoZGlkIjoiYjQwM2FhN2YzOTI4NDdjNTA2ZmNkNzljYTU3YjI5MTAifQ=="/>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330,&quot;width&quot;:6370}"/>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517</TotalTime>
  <Words>2849</Words>
  <Application>Microsoft Office PowerPoint</Application>
  <PresentationFormat>全屏显示(4:3)</PresentationFormat>
  <Paragraphs>313</Paragraphs>
  <Slides>51</Slides>
  <Notes>2</Notes>
  <HiddenSlides>0</HiddenSlides>
  <MMClips>1</MMClips>
  <ScaleCrop>false</ScaleCrop>
  <HeadingPairs>
    <vt:vector size="8" baseType="variant">
      <vt:variant>
        <vt:lpstr>已用的字体</vt:lpstr>
      </vt:variant>
      <vt:variant>
        <vt:i4>10</vt:i4>
      </vt:variant>
      <vt:variant>
        <vt:lpstr>主题</vt:lpstr>
      </vt:variant>
      <vt:variant>
        <vt:i4>5</vt:i4>
      </vt:variant>
      <vt:variant>
        <vt:lpstr>嵌入 OLE 服务器</vt:lpstr>
      </vt:variant>
      <vt:variant>
        <vt:i4>0</vt:i4>
      </vt:variant>
      <vt:variant>
        <vt:lpstr>幻灯片标题</vt:lpstr>
      </vt:variant>
      <vt:variant>
        <vt:i4>51</vt:i4>
      </vt:variant>
    </vt:vector>
  </HeadingPairs>
  <TitlesOfParts>
    <vt:vector size="66" baseType="lpstr">
      <vt:lpstr>方正美黑简体</vt:lpstr>
      <vt:lpstr>黑体</vt:lpstr>
      <vt:lpstr>华文新魏</vt:lpstr>
      <vt:lpstr>华文行楷</vt:lpstr>
      <vt:lpstr>华文中宋</vt:lpstr>
      <vt:lpstr>楷体_GB2312</vt:lpstr>
      <vt:lpstr>新宋体</vt:lpstr>
      <vt:lpstr>Arial</vt:lpstr>
      <vt:lpstr>Calibri</vt:lpstr>
      <vt:lpstr>Times New Roman</vt:lpstr>
      <vt:lpstr>默认设计模板</vt:lpstr>
      <vt:lpstr>4_默认设计模板</vt:lpstr>
      <vt:lpstr>5_默认设计模板</vt:lpstr>
      <vt:lpstr>1_默认设计模板</vt:lpstr>
      <vt:lpstr>2_默认设计模板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为应对美元收割，我们做了什么：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
  <cp:lastModifiedBy>wQf fQ</cp:lastModifiedBy>
  <cp:revision>368</cp:revision>
  <dcterms:created xsi:type="dcterms:W3CDTF">2019-04-22T16:28:00Z</dcterms:created>
  <dcterms:modified xsi:type="dcterms:W3CDTF">2024-11-05T15:45:43Z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2052-12.1.0.16388</vt:lpwstr>
  </property>
  <property fmtid="{D5CDD505-2E9C-101B-9397-08002B2CF9AE}" pid="3" name="ICV">
    <vt:lpwstr>977693A0A6DE4B70B6E223F82E5DABE5</vt:lpwstr>
  </property>
</Properties>
</file>